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omments/comment7.xml" ContentType="application/vnd.openxmlformats-officedocument.presentationml.comments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commentAuthors.xml" ContentType="application/vnd.openxmlformats-officedocument.presentationml.commentAuthor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media/image9.jpeg" ContentType="image/jpeg"/>
  <Override PartName="/ppt/media/image17.jpeg" ContentType="image/jpeg"/>
  <Override PartName="/ppt/media/image3.png" ContentType="image/png"/>
  <Override PartName="/ppt/media/image1.jpeg" ContentType="image/jpeg"/>
  <Override PartName="/ppt/media/image2.jpeg" ContentType="image/jpeg"/>
  <Override PartName="/ppt/media/image6.jpeg" ContentType="image/jpeg"/>
  <Override PartName="/ppt/media/image4.png" ContentType="image/png"/>
  <Override PartName="/ppt/media/image5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7559675" cy="10691812"/>
</p:presentation>
</file>

<file path=ppt/commentAuthors.xml><?xml version="1.0" encoding="utf-8"?>
<p:cmAuthorLst xmlns:p="http://schemas.openxmlformats.org/presentationml/2006/main">
  <p:cmAuthor id="0" name="Татьяна" initials="Т" lastIdx="1" clrIdx="0"/>
</p:cmAuthorLst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commentAuthors" Target="commentAuthors.xml"/>
</Relationships>
</file>

<file path=ppt/comments/comment7.xml><?xml version="1.0" encoding="utf-8"?>
<p:cmLst xmlns:p="http://schemas.openxmlformats.org/presentationml/2006/main">
  <p:cm authorId="0" dt="2021-05-14T14:13:53.596000000" idx="1">
    <p:pos x="0" y="0"/>
    <p:text/>
  </p:cm>
</p:cmLst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2286000" y="3124080"/>
            <a:ext cx="6171840" cy="189396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ru-RU" sz="3000" spc="-1" strike="noStrike" cap="small">
                <a:solidFill>
                  <a:srgbClr val="575f6d"/>
                </a:solid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 rot="5400000">
            <a:off x="7765200" y="1174320"/>
            <a:ext cx="2285640" cy="3805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0CD428D-36DA-481B-87D6-85F6FF2D2A31}" type="datetime">
              <a:rPr b="0" lang="ru-RU" sz="1200" spc="-1" strike="noStrike">
                <a:solidFill>
                  <a:srgbClr val="575f6d"/>
                </a:solidFill>
                <a:latin typeface="Arial"/>
              </a:rPr>
              <a:t>25.5.21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 rot="5400000">
            <a:off x="7077240" y="4181400"/>
            <a:ext cx="365724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" name="CustomShape 10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Line 14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  <a:alpha val="7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Line 15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chemeClr val="accent1">
                <a:tint val="20000"/>
                <a:alpha val="8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Line 16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Line 17"/>
          <p:cNvSpPr/>
          <p:nvPr/>
        </p:nvSpPr>
        <p:spPr>
          <a:xfrm>
            <a:off x="1726560" y="0"/>
            <a:ext cx="0" cy="6858000"/>
          </a:xfrm>
          <a:prstGeom prst="line">
            <a:avLst/>
          </a:prstGeom>
          <a:ln w="28440">
            <a:solidFill>
              <a:schemeClr val="accent1">
                <a:tint val="60000"/>
                <a:alpha val="82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Line 18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Line 19"/>
          <p:cNvSpPr/>
          <p:nvPr/>
        </p:nvSpPr>
        <p:spPr>
          <a:xfrm>
            <a:off x="911376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chemeClr val="accent1"/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1309680" y="4866840"/>
            <a:ext cx="641160" cy="641160"/>
          </a:xfrm>
          <a:prstGeom prst="ellipse">
            <a:avLst/>
          </a:prstGeom>
          <a:ln w="2844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ln w="126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1664280" y="5788080"/>
            <a:ext cx="273960" cy="273960"/>
          </a:xfrm>
          <a:prstGeom prst="ellipse">
            <a:avLst/>
          </a:prstGeom>
          <a:ln w="1260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1905120" y="4495680"/>
            <a:ext cx="365400" cy="365400"/>
          </a:xfrm>
          <a:prstGeom prst="ellipse">
            <a:avLst/>
          </a:prstGeom>
          <a:ln w="2844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1325520" y="4928760"/>
            <a:ext cx="609120" cy="5173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E4F74421-EBDC-4720-BF28-96129572AAB1}" type="slidenum">
              <a:rPr b="1" lang="ru-RU" sz="14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</a:rPr>
              <a:t>Четвёртый уровень структуры</a:t>
            </a:r>
            <a:endParaRPr b="0" lang="ru-RU" sz="16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9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575f6d"/>
                </a:solid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8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DACEEE1-C325-40D1-9D4D-C1028F0F1732}" type="datetime">
              <a:rPr b="0" lang="ru-RU" sz="1200" spc="-1" strike="noStrike">
                <a:solidFill>
                  <a:srgbClr val="575f6d"/>
                </a:solidFill>
                <a:latin typeface="Arial"/>
              </a:rPr>
              <a:t>25.5.21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71" name="PlaceHolder 9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858A1D34-156F-4598-9C72-640D26D92F30}" type="slidenum">
              <a:rPr b="1" lang="ru-RU" sz="14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72" name="PlaceHolder 10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73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</a:rPr>
              <a:t>Четвёртый уровень структуры</a:t>
            </a:r>
            <a:endParaRPr b="0" lang="ru-RU" sz="16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4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6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575f6d"/>
                </a:solid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8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FADB8D9-E3DD-4E16-BBAE-724824CE3A7A}" type="datetime">
              <a:rPr b="0" lang="ru-RU" sz="1200" spc="-1" strike="noStrike">
                <a:solidFill>
                  <a:srgbClr val="575f6d"/>
                </a:solidFill>
                <a:latin typeface="Arial"/>
              </a:rPr>
              <a:t>25.5.21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18" name="PlaceHolder 9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19" name="PlaceHolder 10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AAA36BD1-21A0-4EE5-AE48-10626D807B1C}" type="slidenum">
              <a:rPr b="1" lang="ru-RU" sz="14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20" name="PlaceHolder 11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57240" cy="4571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640080" indent="-27396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914400" indent="-18252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188720" indent="-18252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1463040" indent="-18252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1" name="PlaceHolder 12"/>
          <p:cNvSpPr>
            <a:spLocks noGrp="1"/>
          </p:cNvSpPr>
          <p:nvPr>
            <p:ph type="body"/>
          </p:nvPr>
        </p:nvSpPr>
        <p:spPr>
          <a:xfrm>
            <a:off x="4270320" y="1600200"/>
            <a:ext cx="3657240" cy="4571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640080" indent="-27396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914400" indent="-18252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188720" indent="-18252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1463040" indent="-18252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2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4" name="PlaceHolder 7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C8526D1-5096-4BFE-B284-C5042F958FB4}" type="datetime">
              <a:rPr b="0" lang="ru-RU" sz="1200" spc="-1" strike="noStrike">
                <a:solidFill>
                  <a:srgbClr val="575f6d"/>
                </a:solidFill>
                <a:latin typeface="Arial"/>
              </a:rPr>
              <a:t>25.5.21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65" name="PlaceHolder 8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66" name="PlaceHolder 9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A9191D0E-82B2-498D-A9AB-6E8F667D776D}" type="slidenum">
              <a:rPr b="1" lang="ru-RU" sz="14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67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30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</a:rPr>
              <a:t>Четвёртый уровень структуры</a:t>
            </a:r>
            <a:endParaRPr b="0" lang="ru-RU" sz="16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entury Schoolbook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9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1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575f6d"/>
                </a:solid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640080" indent="-27396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914400" indent="-18252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188720" indent="-18252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1463040" indent="-18252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13" name="PlaceHolder 9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199CB35-1E2C-4880-BC11-42BA0DD1DA66}" type="datetime">
              <a:rPr b="0" lang="ru-RU" sz="1200" spc="-1" strike="noStrike">
                <a:solidFill>
                  <a:srgbClr val="575f6d"/>
                </a:solidFill>
                <a:latin typeface="Arial"/>
              </a:rPr>
              <a:t>25.5.21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14" name="PlaceHolder 10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28B3DAD1-699E-42E2-B7B7-3CC4E75F0589}" type="slidenum">
              <a:rPr b="1" lang="ru-RU" sz="14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15" name="PlaceHolder 11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chemeClr val="accent1">
                <a:tint val="60000"/>
                <a:alpha val="93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chemeClr val="accent1">
                <a:tint val="6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6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ln w="38160">
            <a:noFill/>
          </a:ln>
          <a:effectLst>
            <a:outerShdw blurRad="50800" dir="5400000" dist="2484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8" name="PlaceHolder 7"/>
          <p:cNvSpPr>
            <a:spLocks noGrp="1"/>
          </p:cNvSpPr>
          <p:nvPr>
            <p:ph type="title"/>
          </p:nvPr>
        </p:nvSpPr>
        <p:spPr>
          <a:xfrm>
            <a:off x="457200" y="272880"/>
            <a:ext cx="7543440" cy="114264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575f6d"/>
                </a:solidFill>
                <a:latin typeface="Century Schoolbook"/>
              </a:rPr>
              <a:t>Образец заголовка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8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D12CD60-E8D3-4C5A-B61E-57D6EC11298A}" type="datetime">
              <a:rPr b="0" lang="ru-RU" sz="1200" spc="-1" strike="noStrike">
                <a:solidFill>
                  <a:srgbClr val="575f6d"/>
                </a:solidFill>
                <a:latin typeface="Arial"/>
              </a:rPr>
              <a:t>25.5.21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60" name="PlaceHolder 9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61" name="PlaceHolder 10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8D109738-7DD1-4C96-BED5-C22A4C2C0193}" type="slidenum">
              <a:rPr b="1" lang="ru-RU" sz="14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62" name="PlaceHolder 11"/>
          <p:cNvSpPr>
            <a:spLocks noGrp="1"/>
          </p:cNvSpPr>
          <p:nvPr>
            <p:ph type="body"/>
          </p:nvPr>
        </p:nvSpPr>
        <p:spPr>
          <a:xfrm>
            <a:off x="457200" y="2362320"/>
            <a:ext cx="3657240" cy="38858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640080" indent="-27396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914400" indent="-18252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188720" indent="-18252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1463040" indent="-18252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63" name="PlaceHolder 12"/>
          <p:cNvSpPr>
            <a:spLocks noGrp="1"/>
          </p:cNvSpPr>
          <p:nvPr>
            <p:ph type="body"/>
          </p:nvPr>
        </p:nvSpPr>
        <p:spPr>
          <a:xfrm>
            <a:off x="4371840" y="2362320"/>
            <a:ext cx="3657240" cy="38858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Образец текста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lvl="1" marL="640080" indent="-273960">
              <a:lnSpc>
                <a:spcPct val="100000"/>
              </a:lnSpc>
              <a:spcBef>
                <a:spcPts val="420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latin typeface="Century Schoolbook"/>
              </a:rPr>
              <a:t>Второй уровень</a:t>
            </a:r>
            <a:endParaRPr b="0" lang="ru-RU" sz="2100" spc="-1" strike="noStrike">
              <a:solidFill>
                <a:srgbClr val="000000"/>
              </a:solidFill>
              <a:latin typeface="Century Schoolbook"/>
            </a:endParaRPr>
          </a:p>
          <a:p>
            <a:pPr lvl="2" marL="914400" indent="-182520">
              <a:lnSpc>
                <a:spcPct val="100000"/>
              </a:lnSpc>
              <a:spcBef>
                <a:spcPts val="360"/>
              </a:spcBef>
              <a:buClr>
                <a:srgbClr val="e07630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Третий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188720" indent="-182520">
              <a:lnSpc>
                <a:spcPct val="100000"/>
              </a:lnSpc>
              <a:spcBef>
                <a:spcPts val="360"/>
              </a:spcBef>
              <a:buClr>
                <a:srgbClr val="fec2ae"/>
              </a:buClr>
              <a:buSzPct val="60000"/>
              <a:buFont typeface="Wingdings" charset="2"/>
              <a:buChar char=""/>
            </a:pPr>
            <a:r>
              <a:rPr b="0" lang="ru-RU" sz="1800" spc="-1" strike="noStrike">
                <a:solidFill>
                  <a:srgbClr val="000000"/>
                </a:solidFill>
                <a:latin typeface="Century Schoolbook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entury Schoolbook"/>
            </a:endParaRPr>
          </a:p>
          <a:p>
            <a:pPr lvl="4" marL="1463040" indent="-182520">
              <a:lnSpc>
                <a:spcPct val="100000"/>
              </a:lnSpc>
              <a:spcBef>
                <a:spcPts val="320"/>
              </a:spcBef>
              <a:buClr>
                <a:srgbClr val="bcc9e9"/>
              </a:buClr>
              <a:buSzPct val="68000"/>
              <a:buFont typeface="Wingdings 2" charset="2"/>
              <a:buChar char=""/>
            </a:pPr>
            <a:r>
              <a:rPr b="0" lang="ru-RU" sz="1600" spc="-1" strike="noStrike">
                <a:solidFill>
                  <a:srgbClr val="000000"/>
                </a:solidFill>
                <a:latin typeface="Century Schoolbook"/>
              </a:rPr>
              <a:t>Пятый уровень</a:t>
            </a:r>
            <a:endParaRPr b="0" lang="ru-RU" sz="16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64" name="PlaceHolder 13"/>
          <p:cNvSpPr>
            <a:spLocks noGrp="1"/>
          </p:cNvSpPr>
          <p:nvPr>
            <p:ph type="body"/>
          </p:nvPr>
        </p:nvSpPr>
        <p:spPr>
          <a:xfrm>
            <a:off x="457200" y="1569600"/>
            <a:ext cx="3657240" cy="6580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ru-RU" sz="2000" spc="-1" strike="noStrike">
                <a:solidFill>
                  <a:srgbClr val="ffffff"/>
                </a:solidFill>
                <a:latin typeface="Century Schoolbook"/>
              </a:rPr>
              <a:t>Образец текста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65" name="PlaceHolder 14"/>
          <p:cNvSpPr>
            <a:spLocks noGrp="1"/>
          </p:cNvSpPr>
          <p:nvPr>
            <p:ph type="body"/>
          </p:nvPr>
        </p:nvSpPr>
        <p:spPr>
          <a:xfrm>
            <a:off x="4343400" y="1569600"/>
            <a:ext cx="3657240" cy="65808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ru-RU" sz="2000" spc="-1" strike="noStrike">
                <a:solidFill>
                  <a:srgbClr val="ffffff"/>
                </a:solidFill>
                <a:latin typeface="Century Schoolbook"/>
              </a:rPr>
              <a:t>Образец текста</a:t>
            </a:r>
            <a:endParaRPr b="0" lang="ru-RU" sz="20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6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6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37.xml"/><Relationship Id="rId4" Type="http://schemas.openxmlformats.org/officeDocument/2006/relationships/comments" Target="../comments/comment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1331640" y="1772640"/>
            <a:ext cx="7092360" cy="1828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3000" spc="-1" strike="noStrike" cap="small">
                <a:solidFill>
                  <a:srgbClr val="575f6d"/>
                </a:solidFill>
                <a:latin typeface="Century Schoolbook"/>
              </a:rPr>
              <a:t>Организация самостоятельной двигательной активности детей в условиях ограниченного пространства. </a:t>
            </a:r>
            <a:br/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0" y="4653000"/>
            <a:ext cx="5219640" cy="1370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Verdana"/>
              </a:rPr>
              <a:t>Презентацию подготовили воспитатели средней группы: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latin typeface="Verdana"/>
              </a:rPr>
              <a:t>Зайко Т.Г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2400" spc="-1" strike="noStrike">
                <a:solidFill>
                  <a:srgbClr val="000000"/>
                </a:solidFill>
                <a:latin typeface="Verdana"/>
              </a:rPr>
              <a:t>Курочкина Т.Н.  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304" name="Picture 2" descr=""/>
          <p:cNvPicPr/>
          <p:nvPr/>
        </p:nvPicPr>
        <p:blipFill>
          <a:blip r:embed="rId1"/>
          <a:stretch/>
        </p:blipFill>
        <p:spPr>
          <a:xfrm>
            <a:off x="4572000" y="3141000"/>
            <a:ext cx="3951720" cy="334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5" name="Picture 2" descr=""/>
          <p:cNvPicPr/>
          <p:nvPr/>
        </p:nvPicPr>
        <p:blipFill>
          <a:blip r:embed="rId2"/>
          <a:stretch/>
        </p:blipFill>
        <p:spPr>
          <a:xfrm>
            <a:off x="4500720" y="3143160"/>
            <a:ext cx="3951720" cy="334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520560" y="274680"/>
            <a:ext cx="7403760" cy="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ru-RU" sz="2800" spc="-1" strike="noStrike" cap="small">
                <a:solidFill>
                  <a:srgbClr val="ff0000"/>
                </a:solidFill>
                <a:latin typeface="Century Schoolbook"/>
              </a:rPr>
              <a:t>        </a:t>
            </a:r>
            <a:r>
              <a:rPr b="0" lang="ru-RU" sz="2800" spc="-1" strike="noStrike" cap="small">
                <a:solidFill>
                  <a:srgbClr val="ff0000"/>
                </a:solidFill>
                <a:latin typeface="Century Schoolbook"/>
              </a:rPr>
              <a:t>Взаимодействие с родителями: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457200" y="1628640"/>
            <a:ext cx="7467120" cy="487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-Опрос родителей с целью ознакомления с семейным опытом в организации двигательной деятельности;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- Участие родителей в изготовлении нестандартных атрибутов для организации двигательной среды группы;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- Участие родителей в создании альбома «Моя спортивная семья»;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- Участие родителей в выставке «Нестандартное оборудование для двигательной активности;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fe8637"/>
              </a:buClr>
              <a:buSzPct val="70000"/>
              <a:buFont typeface="Wingdings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entury Schoolbook"/>
              </a:rPr>
              <a:t>- Совместные развлечения, игры- соревнования;</a:t>
            </a: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ru-RU" sz="24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ru-RU" sz="2800" spc="-1" strike="noStrike" cap="small">
                <a:solidFill>
                  <a:srgbClr val="c00000"/>
                </a:solidFill>
                <a:latin typeface="Century Schoolbook"/>
              </a:rPr>
              <a:t>     </a:t>
            </a:r>
            <a:r>
              <a:rPr b="0" lang="ru-RU" sz="2800" spc="-1" strike="noStrike" cap="small">
                <a:solidFill>
                  <a:srgbClr val="c00000"/>
                </a:solidFill>
                <a:latin typeface="Century Schoolbook"/>
              </a:rPr>
              <a:t>Не традиционное оборудование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1" name="Объект 4" descr=""/>
          <p:cNvPicPr/>
          <p:nvPr/>
        </p:nvPicPr>
        <p:blipFill>
          <a:blip r:embed="rId1"/>
          <a:stretch/>
        </p:blipFill>
        <p:spPr>
          <a:xfrm>
            <a:off x="941760" y="1600200"/>
            <a:ext cx="6497640" cy="4873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 fontScale="83000"/>
          </a:bodyPr>
          <a:p>
            <a:pPr algn="ctr">
              <a:lnSpc>
                <a:spcPct val="100000"/>
              </a:lnSpc>
            </a:pPr>
            <a:r>
              <a:rPr b="0" lang="ru-RU" sz="2400" spc="-1" strike="noStrike" cap="small">
                <a:solidFill>
                  <a:srgbClr val="ff0000"/>
                </a:solidFill>
                <a:latin typeface="Century Schoolbook"/>
              </a:rPr>
              <a:t>Организация</a:t>
            </a:r>
            <a:r>
              <a:rPr b="0" lang="ru-RU" sz="2800" spc="-1" strike="noStrike" cap="small">
                <a:solidFill>
                  <a:srgbClr val="ff0000"/>
                </a:solidFill>
                <a:latin typeface="Century Schoolbook"/>
              </a:rPr>
              <a:t> двигательной среды в группе</a:t>
            </a:r>
            <a:br/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3" name="Объект 4" descr=""/>
          <p:cNvPicPr/>
          <p:nvPr/>
        </p:nvPicPr>
        <p:blipFill>
          <a:blip r:embed="rId1"/>
          <a:stretch/>
        </p:blipFill>
        <p:spPr>
          <a:xfrm>
            <a:off x="571680" y="1600200"/>
            <a:ext cx="3428640" cy="4571640"/>
          </a:xfrm>
          <a:prstGeom prst="rect">
            <a:avLst/>
          </a:prstGeom>
          <a:ln>
            <a:noFill/>
          </a:ln>
        </p:spPr>
      </p:pic>
      <p:pic>
        <p:nvPicPr>
          <p:cNvPr id="334" name="Объект 5" descr=""/>
          <p:cNvPicPr/>
          <p:nvPr/>
        </p:nvPicPr>
        <p:blipFill>
          <a:blip r:embed="rId2"/>
          <a:stretch/>
        </p:blipFill>
        <p:spPr>
          <a:xfrm>
            <a:off x="4140000" y="1772640"/>
            <a:ext cx="3960000" cy="39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57200" y="272880"/>
            <a:ext cx="75434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 cap="small">
                <a:solidFill>
                  <a:srgbClr val="b32c16"/>
                </a:solidFill>
                <a:latin typeface="Arial"/>
              </a:rPr>
              <a:t>         </a:t>
            </a:r>
            <a:br/>
            <a:r>
              <a:rPr b="0" lang="ru-RU" sz="2400" spc="-1" strike="noStrike" cap="small">
                <a:solidFill>
                  <a:srgbClr val="b32c16"/>
                </a:solidFill>
                <a:latin typeface="Arial"/>
              </a:rPr>
              <a:t>Тренажер – подарок лучший,</a:t>
            </a:r>
            <a:br/>
            <a:r>
              <a:rPr b="0" lang="ru-RU" sz="2400" spc="-1" strike="noStrike" cap="small">
                <a:solidFill>
                  <a:srgbClr val="b32c16"/>
                </a:solidFill>
                <a:latin typeface="Arial"/>
              </a:rPr>
              <a:t>          Что его быть может круче</a:t>
            </a:r>
            <a:br/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6" name="Объект 6" descr=""/>
          <p:cNvPicPr/>
          <p:nvPr/>
        </p:nvPicPr>
        <p:blipFill>
          <a:blip r:embed="rId1"/>
          <a:stretch/>
        </p:blipFill>
        <p:spPr>
          <a:xfrm>
            <a:off x="611640" y="1772640"/>
            <a:ext cx="3130200" cy="4320000"/>
          </a:xfrm>
          <a:prstGeom prst="rect">
            <a:avLst/>
          </a:prstGeom>
          <a:ln>
            <a:noFill/>
          </a:ln>
        </p:spPr>
      </p:pic>
      <p:pic>
        <p:nvPicPr>
          <p:cNvPr id="337" name="Объект 7" descr=""/>
          <p:cNvPicPr/>
          <p:nvPr/>
        </p:nvPicPr>
        <p:blipFill>
          <a:blip r:embed="rId2"/>
          <a:stretch/>
        </p:blipFill>
        <p:spPr>
          <a:xfrm>
            <a:off x="4212000" y="1989000"/>
            <a:ext cx="3960000" cy="3687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ru-RU" sz="2400" spc="-1" strike="noStrike" cap="small">
                <a:solidFill>
                  <a:srgbClr val="b32c16"/>
                </a:solidFill>
                <a:latin typeface="Century Schoolbook"/>
              </a:rPr>
              <a:t>                 </a:t>
            </a:r>
            <a:r>
              <a:rPr b="0" lang="ru-RU" sz="2400" spc="-1" strike="noStrike" cap="small">
                <a:solidFill>
                  <a:srgbClr val="b32c16"/>
                </a:solidFill>
                <a:latin typeface="Century Schoolbook"/>
              </a:rPr>
              <a:t>Игра « Пройди по стенке»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457200" y="272880"/>
            <a:ext cx="75434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b32c16"/>
                </a:solidFill>
                <a:latin typeface="Century Schoolbook"/>
              </a:rPr>
              <a:t> </a:t>
            </a:r>
            <a:r>
              <a:rPr b="0" lang="ru-RU" sz="3000" spc="-1" strike="noStrike" cap="small">
                <a:solidFill>
                  <a:srgbClr val="b32c16"/>
                </a:solidFill>
                <a:latin typeface="Century Schoolbook"/>
              </a:rPr>
              <a:t>По дорожкам мы шагаем наши     ножки развиваем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0" name="Объект 8" descr=""/>
          <p:cNvPicPr/>
          <p:nvPr/>
        </p:nvPicPr>
        <p:blipFill>
          <a:blip r:embed="rId1"/>
          <a:stretch/>
        </p:blipFill>
        <p:spPr>
          <a:xfrm>
            <a:off x="828720" y="2362320"/>
            <a:ext cx="2914200" cy="3885840"/>
          </a:xfrm>
          <a:prstGeom prst="rect">
            <a:avLst/>
          </a:prstGeom>
          <a:ln>
            <a:noFill/>
          </a:ln>
        </p:spPr>
      </p:pic>
      <p:pic>
        <p:nvPicPr>
          <p:cNvPr id="341" name="Объект 11" descr=""/>
          <p:cNvPicPr/>
          <p:nvPr/>
        </p:nvPicPr>
        <p:blipFill>
          <a:blip r:embed="rId2"/>
          <a:stretch/>
        </p:blipFill>
        <p:spPr>
          <a:xfrm>
            <a:off x="4743360" y="2362320"/>
            <a:ext cx="2914200" cy="388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ru-RU" sz="2800" spc="-1" strike="noStrike" cap="small">
                <a:solidFill>
                  <a:srgbClr val="b32c16"/>
                </a:solidFill>
                <a:latin typeface="Century Schoolbook"/>
              </a:rPr>
              <a:t>    </a:t>
            </a:r>
            <a:r>
              <a:rPr b="0" lang="ru-RU" sz="2800" spc="-1" strike="noStrike" cap="small">
                <a:solidFill>
                  <a:srgbClr val="b32c16"/>
                </a:solidFill>
                <a:latin typeface="Century Schoolbook"/>
              </a:rPr>
              <a:t>Игровые упражнения с резинкой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ru-RU" sz="3000" spc="-1" strike="noStrike" cap="small">
                <a:solidFill>
                  <a:srgbClr val="575f6d"/>
                </a:solidFill>
                <a:latin typeface="Century Schoolbook"/>
              </a:rPr>
              <a:t>                      </a:t>
            </a:r>
            <a:r>
              <a:rPr b="0" lang="ru-RU" sz="2400" spc="-1" strike="noStrike" cap="small">
                <a:solidFill>
                  <a:srgbClr val="b32c16"/>
                </a:solidFill>
                <a:latin typeface="Century Schoolbook"/>
              </a:rPr>
              <a:t>Игра « Солнышко»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ru-RU" sz="2400" spc="-1" strike="noStrike" cap="small">
                <a:solidFill>
                  <a:srgbClr val="b32c16"/>
                </a:solidFill>
                <a:latin typeface="Century Schoolbook"/>
              </a:rPr>
              <a:t>В мячик весело играем ловкость рук мы развиваем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611640" y="1154160"/>
            <a:ext cx="8172000" cy="429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b32c16"/>
                </a:solidFill>
                <a:latin typeface="Tahoma"/>
              </a:rPr>
              <a:t>Результаты работы:</a:t>
            </a:r>
            <a:endParaRPr b="0" lang="ru-RU" sz="3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Tahoma"/>
              </a:rPr>
              <a:t>Снизилось количество нарушений поведения детей, ведь они научились организовывать свои подвижные игры с использованием новых атрибутов и пособий;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Tahoma"/>
              </a:rPr>
              <a:t>Значительно возрос интерес детей к подвижным играм;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Tahoma"/>
              </a:rPr>
              <a:t>Уменьшилась спонтанная двигательная активность дошкольников;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Tahoma"/>
              </a:rPr>
              <a:t>Повысилась продолжительность, разнообразие и интенсивность движений. </a:t>
            </a:r>
            <a:endParaRPr b="0" lang="ru-RU" sz="2400" spc="-1" strike="noStrike">
              <a:latin typeface="Arial"/>
            </a:endParaRPr>
          </a:p>
        </p:txBody>
      </p:sp>
    </p:spTree>
  </p:cSld>
  <p:transition>
    <p:wipe dir="u"/>
  </p:transition>
  <p:timing>
    <p:tnLst>
      <p:par>
        <p:cTn id="131" dur="indefinite" restart="never" nodeType="tmRoot">
          <p:childTnLst>
            <p:seq>
              <p:cTn id="132" dur="indefinite" nodeType="mainSeq">
                <p:childTnLst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7" dur="500" fill="hold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500" fill="hold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500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9" dur="500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500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500" fill="hold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1" dur="500" fill="hold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500" fill="hold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1259640" y="1293840"/>
            <a:ext cx="6963840" cy="540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br/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436680" y="1196640"/>
            <a:ext cx="4635000" cy="424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 cap="small">
                <a:solidFill>
                  <a:srgbClr val="000000"/>
                </a:solidFill>
                <a:latin typeface="Century Schoolbook"/>
              </a:rPr>
              <a:t>Актуальность</a:t>
            </a:r>
            <a:br/>
            <a:r>
              <a:rPr b="0" lang="ru-RU" sz="1800" spc="-1" strike="noStrike" cap="small">
                <a:solidFill>
                  <a:srgbClr val="000000"/>
                </a:solidFill>
                <a:latin typeface="Century Schoolbook"/>
              </a:rPr>
              <a:t>Одна из важнейших задач в этой работе – удовлетворение естественной потребности детей в движении.</a:t>
            </a:r>
            <a:br/>
            <a:r>
              <a:rPr b="0" lang="ru-RU" sz="1800" spc="-1" strike="noStrike" cap="small">
                <a:solidFill>
                  <a:srgbClr val="000000"/>
                </a:solidFill>
                <a:latin typeface="Century Schoolbook"/>
              </a:rPr>
              <a:t>Здоровье детей, интенсивность физического развития зависит от уровня двигательной активности. Недостаточная двигательная активность детей ведёт к дефициту познавательной активности, знаний, умений, к мышечной пассивности и снижению работоспособности организма.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" name="Picture 2" descr=""/>
          <p:cNvPicPr/>
          <p:nvPr/>
        </p:nvPicPr>
        <p:blipFill>
          <a:blip r:embed="rId1"/>
          <a:stretch/>
        </p:blipFill>
        <p:spPr>
          <a:xfrm>
            <a:off x="5076000" y="764640"/>
            <a:ext cx="3627000" cy="4319640"/>
          </a:xfrm>
          <a:prstGeom prst="rect">
            <a:avLst/>
          </a:prstGeom>
          <a:ln>
            <a:noFill/>
          </a:ln>
        </p:spPr>
      </p:pic>
      <p:pic>
        <p:nvPicPr>
          <p:cNvPr id="309" name="Picture 2" descr=""/>
          <p:cNvPicPr/>
          <p:nvPr/>
        </p:nvPicPr>
        <p:blipFill>
          <a:blip r:embed="rId2"/>
          <a:stretch/>
        </p:blipFill>
        <p:spPr>
          <a:xfrm>
            <a:off x="5072040" y="714240"/>
            <a:ext cx="3627000" cy="431964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1042920" y="-1467000"/>
            <a:ext cx="6965640" cy="545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0" lang="ru-RU" sz="8000" spc="-1" strike="noStrike" cap="small">
                <a:solidFill>
                  <a:srgbClr val="c00000"/>
                </a:solidFill>
                <a:latin typeface="Century Schoolbook"/>
              </a:rPr>
              <a:t>Спасибо за внимание!</a:t>
            </a:r>
            <a:endParaRPr b="0" lang="ru-RU" sz="8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3" dur="indefinite" restart="never" nodeType="tmRoot">
          <p:childTnLst>
            <p:seq>
              <p:cTn id="164" dur="indefinite" nodeType="mainSeq">
                <p:childTnLst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9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539640" y="188640"/>
            <a:ext cx="7467120" cy="58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ru-RU" sz="3000" spc="-1" strike="noStrike" cap="small">
                <a:solidFill>
                  <a:srgbClr val="ff0000"/>
                </a:solidFill>
                <a:latin typeface="Century Schoolbook"/>
              </a:rPr>
              <a:t>        </a:t>
            </a:r>
            <a:r>
              <a:rPr b="1" lang="ru-RU" sz="3000" spc="-1" strike="noStrike" cap="small">
                <a:solidFill>
                  <a:srgbClr val="ff0000"/>
                </a:solidFill>
                <a:latin typeface="Century Schoolbook"/>
              </a:rPr>
              <a:t>Наша группа «Совята»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683640" y="332640"/>
            <a:ext cx="7772040" cy="151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 cap="small">
                <a:solidFill>
                  <a:srgbClr val="ff0000"/>
                </a:solidFill>
                <a:latin typeface="Century Schoolbook"/>
              </a:rPr>
              <a:t>Цель:</a:t>
            </a:r>
            <a:br/>
            <a:r>
              <a:rPr b="1" lang="ru-RU" sz="1800" spc="-1" strike="noStrike" cap="small">
                <a:solidFill>
                  <a:srgbClr val="000000"/>
                </a:solidFill>
                <a:latin typeface="Century Schoolbook"/>
              </a:rPr>
              <a:t>Создание условий для полноценного физического развития ребёнка в условиях ограниченного пространства.</a:t>
            </a:r>
            <a:br/>
            <a:r>
              <a:rPr b="1" lang="ru-RU" sz="1800" spc="-1" strike="noStrike" cap="small">
                <a:solidFill>
                  <a:srgbClr val="ff0000"/>
                </a:solidFill>
                <a:latin typeface="Century Schoolbook"/>
              </a:rPr>
              <a:t>Задачи: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489600" y="2698560"/>
            <a:ext cx="7301160" cy="1005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-самостоятельное активное движение сделать интересным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и доступным для детей;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467640" y="3578400"/>
            <a:ext cx="8424720" cy="1311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-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изготовить такие атрибуты, которые будут органично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вливаться в их самостоятельную деятельность и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стимулировать безопасную двигательную активность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в условиях ограниченного пространства;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491760" y="5015520"/>
            <a:ext cx="7061760" cy="702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-правильно организовать предметно – пространственную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Times New Roman"/>
              </a:rPr>
              <a:t>среду, центры двигательной активности в группе.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15" name="CustomShape 5"/>
          <p:cNvSpPr/>
          <p:nvPr/>
        </p:nvSpPr>
        <p:spPr>
          <a:xfrm>
            <a:off x="611640" y="1776600"/>
            <a:ext cx="81367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-научить детей самостоятельной двигательной активности в условиях группы;</a:t>
            </a:r>
            <a:endParaRPr b="0" lang="ru-RU" sz="2000" spc="-1" strike="noStrike">
              <a:latin typeface="Arial"/>
            </a:endParaRPr>
          </a:p>
        </p:txBody>
      </p:sp>
    </p:spTree>
  </p:cSld>
  <p:transition>
    <p:wipe dir="u"/>
  </p:transition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611640" y="1596240"/>
            <a:ext cx="8172000" cy="3412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Tahoma"/>
              </a:rPr>
              <a:t>Ожидаемый результат реализации работы: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</a:rPr>
              <a:t>Формируется умение  детей самостоятельно организовывать двигательную деятельность в условиях малой площади.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</a:rPr>
              <a:t>Двигательная деятельность становится интереснее и доступнее для детей;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</a:rPr>
              <a:t>Снижается количество нарушений поведения у детей и число травмоопасных ситуаций, возникающих во время самостоятельной деятельности;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</a:rPr>
              <a:t>Организована мобильная,  доступная легко трансформируемая среда для двигательной активности.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p:transition>
    <p:wipe dir="u"/>
  </p:transition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485640" y="1176120"/>
            <a:ext cx="8172000" cy="405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f0000"/>
                </a:solidFill>
                <a:latin typeface="Tahoma"/>
              </a:rPr>
              <a:t>Методы и приёмы: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ahoma"/>
              </a:rPr>
              <a:t>Репродуктивные методы: </a:t>
            </a:r>
            <a:r>
              <a:rPr b="0" lang="ru-RU" sz="2000" spc="-1" strike="noStrike">
                <a:solidFill>
                  <a:srgbClr val="000000"/>
                </a:solidFill>
                <a:latin typeface="Tahoma"/>
              </a:rPr>
              <a:t>описание; пояснения; демонстрация двигательного действия; личный пример; выполнение упражнений вместе с детьми; стимулирование двигательной активности с помощью карточки- норматива.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ahoma"/>
              </a:rPr>
              <a:t>Поисковые методы: </a:t>
            </a:r>
            <a:r>
              <a:rPr b="0" lang="ru-RU" sz="2000" spc="-1" strike="noStrike">
                <a:solidFill>
                  <a:srgbClr val="000000"/>
                </a:solidFill>
                <a:latin typeface="Tahoma"/>
              </a:rPr>
              <a:t>побуждение к реализации заданий по карточкам- схемам; картотекам играм; стимулирование выполнения упражнений посредствам звукового и зрительного воздействия; создание проблемных ситуаций. </a:t>
            </a:r>
            <a:endParaRPr b="0" lang="ru-RU" sz="2000" spc="-1" strike="noStrike">
              <a:latin typeface="Arial"/>
            </a:endParaRPr>
          </a:p>
        </p:txBody>
      </p:sp>
    </p:spTree>
  </p:cSld>
  <p:transition>
    <p:wipe dir="u"/>
  </p:transition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5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5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3" dur="500" fill="hold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500" fill="hold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" dur="500" fill="hold"/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Рисунок 2" descr=""/>
          <p:cNvPicPr/>
          <p:nvPr/>
        </p:nvPicPr>
        <p:blipFill>
          <a:blip r:embed="rId1"/>
          <a:stretch/>
        </p:blipFill>
        <p:spPr>
          <a:xfrm rot="10800000">
            <a:off x="336240" y="3285000"/>
            <a:ext cx="4104000" cy="2996640"/>
          </a:xfrm>
          <a:prstGeom prst="rect">
            <a:avLst/>
          </a:prstGeom>
          <a:ln>
            <a:noFill/>
          </a:ln>
        </p:spPr>
      </p:pic>
      <p:sp>
        <p:nvSpPr>
          <p:cNvPr id="319" name="CustomShape 1"/>
          <p:cNvSpPr/>
          <p:nvPr/>
        </p:nvSpPr>
        <p:spPr>
          <a:xfrm>
            <a:off x="164880" y="1989000"/>
            <a:ext cx="4248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ahoma"/>
              </a:rPr>
              <a:t>- обучение детей с тихим тренажёром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20" name="Рисунок 8" descr=""/>
          <p:cNvPicPr/>
          <p:nvPr/>
        </p:nvPicPr>
        <p:blipFill>
          <a:blip r:embed="rId2"/>
          <a:stretch/>
        </p:blipFill>
        <p:spPr>
          <a:xfrm>
            <a:off x="4730400" y="620640"/>
            <a:ext cx="3801600" cy="2996640"/>
          </a:xfrm>
          <a:prstGeom prst="rect">
            <a:avLst/>
          </a:prstGeom>
          <a:ln>
            <a:noFill/>
          </a:ln>
        </p:spPr>
      </p:pic>
      <p:sp>
        <p:nvSpPr>
          <p:cNvPr id="321" name="CustomShape 2"/>
          <p:cNvSpPr/>
          <p:nvPr/>
        </p:nvSpPr>
        <p:spPr>
          <a:xfrm>
            <a:off x="5148000" y="3933000"/>
            <a:ext cx="3801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- обучение детей играм с ковриками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icture 2" descr=""/>
          <p:cNvPicPr/>
          <p:nvPr/>
        </p:nvPicPr>
        <p:blipFill>
          <a:blip r:embed="rId1"/>
          <a:stretch/>
        </p:blipFill>
        <p:spPr>
          <a:xfrm>
            <a:off x="899640" y="674640"/>
            <a:ext cx="3287880" cy="2466000"/>
          </a:xfrm>
          <a:prstGeom prst="rect">
            <a:avLst/>
          </a:prstGeom>
          <a:ln>
            <a:noFill/>
          </a:ln>
        </p:spPr>
      </p:pic>
      <p:pic>
        <p:nvPicPr>
          <p:cNvPr id="323" name="Picture 3" descr=""/>
          <p:cNvPicPr/>
          <p:nvPr/>
        </p:nvPicPr>
        <p:blipFill>
          <a:blip r:embed="rId2"/>
          <a:stretch/>
        </p:blipFill>
        <p:spPr>
          <a:xfrm>
            <a:off x="4386960" y="3429000"/>
            <a:ext cx="3600000" cy="2628000"/>
          </a:xfrm>
          <a:prstGeom prst="rect">
            <a:avLst/>
          </a:prstGeom>
          <a:ln>
            <a:noFill/>
          </a:ln>
        </p:spPr>
      </p:pic>
      <p:sp>
        <p:nvSpPr>
          <p:cNvPr id="324" name="CustomShape 1"/>
          <p:cNvSpPr/>
          <p:nvPr/>
        </p:nvSpPr>
        <p:spPr>
          <a:xfrm>
            <a:off x="4982760" y="1538640"/>
            <a:ext cx="2952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b32c16"/>
                </a:solidFill>
                <a:latin typeface="Arial"/>
              </a:rPr>
              <a:t>-игры-соревнования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67640" y="332640"/>
            <a:ext cx="7467120" cy="105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ru-RU" sz="2400" spc="-1" strike="noStrike" cap="small">
                <a:solidFill>
                  <a:srgbClr val="ff0000"/>
                </a:solidFill>
                <a:latin typeface="Century Schoolbook"/>
              </a:rPr>
              <a:t>       </a:t>
            </a:r>
            <a:r>
              <a:rPr b="1" lang="ru-RU" sz="2400" spc="-1" strike="noStrike" cap="small">
                <a:solidFill>
                  <a:srgbClr val="b32c16"/>
                </a:solidFill>
                <a:latin typeface="Century Schoolbook"/>
              </a:rPr>
              <a:t>Нетрадиционное оборудование</a:t>
            </a:r>
            <a:br/>
            <a:r>
              <a:rPr b="1" lang="ru-RU" sz="2400" spc="-1" strike="noStrike" cap="small">
                <a:solidFill>
                  <a:srgbClr val="b32c16"/>
                </a:solidFill>
                <a:latin typeface="Century Schoolbook"/>
              </a:rPr>
              <a:t>                             </a:t>
            </a:r>
            <a:r>
              <a:rPr b="1" lang="ru-RU" sz="2400" spc="-1" strike="noStrike" cap="small">
                <a:solidFill>
                  <a:srgbClr val="3668c4"/>
                </a:solidFill>
                <a:latin typeface="Century Schoolbook"/>
              </a:rPr>
              <a:t>Зрительная гимнастика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6" name="Объект 4" descr=""/>
          <p:cNvPicPr/>
          <p:nvPr/>
        </p:nvPicPr>
        <p:blipFill>
          <a:blip r:embed="rId1"/>
          <a:stretch/>
        </p:blipFill>
        <p:spPr>
          <a:xfrm>
            <a:off x="792720" y="1989000"/>
            <a:ext cx="2916000" cy="3888000"/>
          </a:xfrm>
          <a:prstGeom prst="rect">
            <a:avLst/>
          </a:prstGeom>
          <a:ln>
            <a:noFill/>
          </a:ln>
        </p:spPr>
      </p:pic>
      <p:pic>
        <p:nvPicPr>
          <p:cNvPr id="327" name="Объект 5" descr=""/>
          <p:cNvPicPr/>
          <p:nvPr/>
        </p:nvPicPr>
        <p:blipFill>
          <a:blip r:embed="rId2"/>
          <a:stretch/>
        </p:blipFill>
        <p:spPr>
          <a:xfrm>
            <a:off x="4705560" y="1989000"/>
            <a:ext cx="2818080" cy="388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3021</TotalTime>
  <Application>LibreOffice/6.2.8.2$Windows_x86 LibreOffice_project/f82ddfca21ebc1e222a662a32b25c0c9d20169ee</Application>
  <Words>375</Words>
  <Paragraphs>52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2014-04-04T19:15:39Z</dcterms:created>
  <dc:creator>Stork@Aster</dc:creator>
  <dc:description/>
  <dc:language>ru-RU</dc:language>
  <cp:lastModifiedBy/>
  <dcterms:modified xsi:type="dcterms:W3CDTF">2021-05-25T19:29:22Z</dcterms:modified>
  <cp:revision>275</cp:revision>
  <dc:subject/>
  <dc:title>Создание адаптивной среды для укрепления здоровья и социальной абилитации воспитанников с ограниченными возможностями здоровья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