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media/image9.jpeg" ContentType="image/jpeg"/>
  <Override PartName="/ppt/media/image28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8.jpeg" ContentType="image/jpeg"/>
  <Override PartName="/ppt/media/image12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2.png" ContentType="image/png"/>
  <Override PartName="/ppt/media/image30.jpeg" ContentType="image/jpeg"/>
  <Override PartName="/ppt/media/image31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3840" cy="77796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2593080" y="691560"/>
            <a:ext cx="8911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0"/>
            <a:ext cx="2355840" cy="6852600"/>
            <a:chOff x="27360" y="0"/>
            <a:chExt cx="2355840" cy="6852600"/>
          </a:xfrm>
        </p:grpSpPr>
        <p:sp>
          <p:nvSpPr>
            <p:cNvPr id="80" name="CustomShape 15"/>
            <p:cNvSpPr/>
            <p:nvPr/>
          </p:nvSpPr>
          <p:spPr>
            <a:xfrm>
              <a:off x="27360" y="0"/>
              <a:ext cx="493560" cy="440028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3600" y="712800"/>
            <a:ext cx="1587960" cy="50652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6" descr=""/>
          <p:cNvPicPr/>
          <p:nvPr/>
        </p:nvPicPr>
        <p:blipFill>
          <a:blip r:embed="rId1"/>
          <a:stretch/>
        </p:blipFill>
        <p:spPr>
          <a:xfrm>
            <a:off x="8919720" y="672120"/>
            <a:ext cx="2862360" cy="2791800"/>
          </a:xfrm>
          <a:prstGeom prst="rect">
            <a:avLst/>
          </a:prstGeom>
          <a:ln>
            <a:noFill/>
          </a:ln>
          <a:effectLst>
            <a:softEdge rad="228600"/>
          </a:effectLst>
        </p:spPr>
      </p:pic>
      <p:sp>
        <p:nvSpPr>
          <p:cNvPr id="133" name="CustomShape 1"/>
          <p:cNvSpPr/>
          <p:nvPr/>
        </p:nvSpPr>
        <p:spPr>
          <a:xfrm>
            <a:off x="802080" y="1121760"/>
            <a:ext cx="8444520" cy="387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78dbb"/>
                </a:solidFill>
                <a:latin typeface="Times New Roman"/>
              </a:rPr>
              <a:t>Методы кинезиологии </a:t>
            </a:r>
            <a:br/>
            <a:r>
              <a:rPr b="1" lang="ru-RU" sz="4400" spc="-1" strike="noStrike">
                <a:solidFill>
                  <a:srgbClr val="178dbb"/>
                </a:solidFill>
                <a:latin typeface="Times New Roman"/>
              </a:rPr>
              <a:t>по организации оздоровительной работы с детьми младшего дошкольного возраста</a:t>
            </a:r>
            <a:br/>
            <a:endParaRPr b="0" lang="ru-RU" sz="44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904320" y="556560"/>
            <a:ext cx="8903160" cy="5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595959"/>
                </a:solidFill>
                <a:latin typeface="Times New Roman"/>
                <a:ea typeface="DejaVu Sans"/>
              </a:rPr>
              <a:t>МБДОУ Курагинский д\с №7 «Рябинка</a:t>
            </a:r>
            <a:r>
              <a:rPr b="0" lang="ru-RU" sz="1800" spc="-1" strike="noStrike">
                <a:solidFill>
                  <a:srgbClr val="595959"/>
                </a:solidFill>
                <a:latin typeface="Century Gothic"/>
                <a:ea typeface="DejaVu Sans"/>
              </a:rPr>
              <a:t>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6590520" y="5000040"/>
            <a:ext cx="5692680" cy="9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38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2e5369"/>
                </a:solidFill>
                <a:latin typeface="Times New Roman"/>
                <a:ea typeface="DejaVu Sans"/>
              </a:rPr>
              <a:t>1 младшая группа «Ромашка»</a:t>
            </a:r>
            <a:br/>
            <a:endParaRPr b="0" lang="ru-RU" sz="36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4" descr=""/>
          <p:cNvPicPr/>
          <p:nvPr/>
        </p:nvPicPr>
        <p:blipFill>
          <a:blip r:embed="rId1"/>
          <a:stretch/>
        </p:blipFill>
        <p:spPr>
          <a:xfrm>
            <a:off x="204480" y="2468880"/>
            <a:ext cx="5634720" cy="4225680"/>
          </a:xfrm>
          <a:prstGeom prst="rect">
            <a:avLst/>
          </a:prstGeom>
          <a:ln>
            <a:noFill/>
          </a:ln>
        </p:spPr>
      </p:pic>
      <p:pic>
        <p:nvPicPr>
          <p:cNvPr id="159" name="Объект 6" descr=""/>
          <p:cNvPicPr/>
          <p:nvPr/>
        </p:nvPicPr>
        <p:blipFill>
          <a:blip r:embed="rId2"/>
          <a:stretch/>
        </p:blipFill>
        <p:spPr>
          <a:xfrm>
            <a:off x="6519600" y="2878920"/>
            <a:ext cx="5034960" cy="377604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7" descr=""/>
          <p:cNvPicPr/>
          <p:nvPr/>
        </p:nvPicPr>
        <p:blipFill>
          <a:blip r:embed="rId3"/>
          <a:stretch/>
        </p:blipFill>
        <p:spPr>
          <a:xfrm>
            <a:off x="8452080" y="385200"/>
            <a:ext cx="3102480" cy="232668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376200" y="465120"/>
            <a:ext cx="8156880" cy="10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2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«Кинезиологические дорожки, </a:t>
            </a:r>
            <a:br/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Дорожки здоровья»</a:t>
            </a:r>
            <a:endParaRPr b="0" lang="ru-RU" sz="36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51680" y="364680"/>
            <a:ext cx="11050920" cy="12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2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Основной этап. Выполнение кинезиологических упражнений на развитие мелкой, общей моторики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63" name="Объект 4" descr=""/>
          <p:cNvPicPr/>
          <p:nvPr/>
        </p:nvPicPr>
        <p:blipFill>
          <a:blip r:embed="rId1"/>
          <a:stretch/>
        </p:blipFill>
        <p:spPr>
          <a:xfrm>
            <a:off x="6277680" y="2059920"/>
            <a:ext cx="5136480" cy="394596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8" descr=""/>
          <p:cNvPicPr/>
          <p:nvPr/>
        </p:nvPicPr>
        <p:blipFill>
          <a:blip r:embed="rId2"/>
          <a:stretch/>
        </p:blipFill>
        <p:spPr>
          <a:xfrm>
            <a:off x="411840" y="2012400"/>
            <a:ext cx="5476320" cy="3993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Объект 5" descr=""/>
          <p:cNvPicPr/>
          <p:nvPr/>
        </p:nvPicPr>
        <p:blipFill>
          <a:blip r:embed="rId1"/>
          <a:stretch/>
        </p:blipFill>
        <p:spPr>
          <a:xfrm>
            <a:off x="1788480" y="563760"/>
            <a:ext cx="8399880" cy="589212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79520" y="172800"/>
            <a:ext cx="9256320" cy="124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«Кинезиологические дорожки»</a:t>
            </a:r>
            <a:br/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Задания в игровой, стихотворной форме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67" name="Объект 3" descr=""/>
          <p:cNvPicPr/>
          <p:nvPr/>
        </p:nvPicPr>
        <p:blipFill>
          <a:blip r:embed="rId1"/>
          <a:stretch/>
        </p:blipFill>
        <p:spPr>
          <a:xfrm>
            <a:off x="4218480" y="2088000"/>
            <a:ext cx="3576960" cy="476928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4" descr=""/>
          <p:cNvPicPr/>
          <p:nvPr/>
        </p:nvPicPr>
        <p:blipFill>
          <a:blip r:embed="rId2"/>
          <a:stretch/>
        </p:blipFill>
        <p:spPr>
          <a:xfrm>
            <a:off x="286200" y="1422720"/>
            <a:ext cx="3482640" cy="464364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5" descr=""/>
          <p:cNvPicPr/>
          <p:nvPr/>
        </p:nvPicPr>
        <p:blipFill>
          <a:blip r:embed="rId3"/>
          <a:stretch/>
        </p:blipFill>
        <p:spPr>
          <a:xfrm>
            <a:off x="8245440" y="1522800"/>
            <a:ext cx="3407400" cy="45435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Объект 3" descr=""/>
          <p:cNvPicPr/>
          <p:nvPr/>
        </p:nvPicPr>
        <p:blipFill>
          <a:blip r:embed="rId1"/>
          <a:stretch/>
        </p:blipFill>
        <p:spPr>
          <a:xfrm>
            <a:off x="274680" y="3346920"/>
            <a:ext cx="2528280" cy="337104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4" descr=""/>
          <p:cNvPicPr/>
          <p:nvPr/>
        </p:nvPicPr>
        <p:blipFill>
          <a:blip r:embed="rId2"/>
          <a:stretch/>
        </p:blipFill>
        <p:spPr>
          <a:xfrm>
            <a:off x="4168080" y="3368880"/>
            <a:ext cx="2495160" cy="332748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5" descr=""/>
          <p:cNvPicPr/>
          <p:nvPr/>
        </p:nvPicPr>
        <p:blipFill>
          <a:blip r:embed="rId3"/>
          <a:stretch/>
        </p:blipFill>
        <p:spPr>
          <a:xfrm>
            <a:off x="5817960" y="118800"/>
            <a:ext cx="2267640" cy="302400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6" descr=""/>
          <p:cNvPicPr/>
          <p:nvPr/>
        </p:nvPicPr>
        <p:blipFill>
          <a:blip r:embed="rId4"/>
          <a:stretch/>
        </p:blipFill>
        <p:spPr>
          <a:xfrm>
            <a:off x="9018720" y="118800"/>
            <a:ext cx="2224800" cy="296676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7" descr=""/>
          <p:cNvPicPr/>
          <p:nvPr/>
        </p:nvPicPr>
        <p:blipFill>
          <a:blip r:embed="rId5"/>
          <a:stretch/>
        </p:blipFill>
        <p:spPr>
          <a:xfrm>
            <a:off x="8157240" y="3371760"/>
            <a:ext cx="2913840" cy="334620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479520" y="172800"/>
            <a:ext cx="8430120" cy="90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1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«Кинезиологические </a:t>
            </a:r>
            <a:br/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дорожки»</a:t>
            </a:r>
            <a:endParaRPr b="0" lang="ru-RU" sz="36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33440" y="146520"/>
            <a:ext cx="8876880" cy="103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1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«Рисование двумя руками, использование кинетического песка»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77" name="Рисунок 4" descr=""/>
          <p:cNvPicPr/>
          <p:nvPr/>
        </p:nvPicPr>
        <p:blipFill>
          <a:blip r:embed="rId1"/>
          <a:stretch/>
        </p:blipFill>
        <p:spPr>
          <a:xfrm>
            <a:off x="6157080" y="1249560"/>
            <a:ext cx="5841360" cy="4380840"/>
          </a:xfrm>
          <a:prstGeom prst="rect">
            <a:avLst/>
          </a:prstGeom>
          <a:ln>
            <a:noFill/>
          </a:ln>
        </p:spPr>
      </p:pic>
      <p:pic>
        <p:nvPicPr>
          <p:cNvPr id="178" name="Объект 6" descr=""/>
          <p:cNvPicPr/>
          <p:nvPr/>
        </p:nvPicPr>
        <p:blipFill>
          <a:blip r:embed="rId2"/>
          <a:stretch/>
        </p:blipFill>
        <p:spPr>
          <a:xfrm>
            <a:off x="199800" y="2373840"/>
            <a:ext cx="5814000" cy="436032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73080" y="99720"/>
            <a:ext cx="7160040" cy="18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Телесные движения с</a:t>
            </a:r>
            <a:br/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использованием «Дорожек, мешочков здоровья»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80" name="Объект 3" descr=""/>
          <p:cNvPicPr/>
          <p:nvPr/>
        </p:nvPicPr>
        <p:blipFill>
          <a:blip r:embed="rId1"/>
          <a:stretch/>
        </p:blipFill>
        <p:spPr>
          <a:xfrm>
            <a:off x="1881720" y="1914120"/>
            <a:ext cx="3380400" cy="481104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4" descr=""/>
          <p:cNvPicPr/>
          <p:nvPr/>
        </p:nvPicPr>
        <p:blipFill>
          <a:blip r:embed="rId2"/>
          <a:stretch/>
        </p:blipFill>
        <p:spPr>
          <a:xfrm>
            <a:off x="7359480" y="1095480"/>
            <a:ext cx="4222080" cy="56296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28160" y="186480"/>
            <a:ext cx="9376920" cy="6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5000"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178dbb"/>
                </a:solidFill>
                <a:latin typeface="Century Gothic"/>
              </a:rPr>
              <a:t>«Дыхательные упражнения»</a:t>
            </a:r>
            <a:br/>
            <a:br/>
            <a:endParaRPr b="0" lang="ru-RU" sz="4400" spc="-1" strike="noStrike">
              <a:latin typeface="Arial"/>
            </a:endParaRPr>
          </a:p>
        </p:txBody>
      </p:sp>
      <p:pic>
        <p:nvPicPr>
          <p:cNvPr id="183" name="Объект 4" descr=""/>
          <p:cNvPicPr/>
          <p:nvPr/>
        </p:nvPicPr>
        <p:blipFill>
          <a:blip r:embed="rId1"/>
          <a:stretch/>
        </p:blipFill>
        <p:spPr>
          <a:xfrm>
            <a:off x="128160" y="2392920"/>
            <a:ext cx="3132000" cy="441864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5" descr=""/>
          <p:cNvPicPr/>
          <p:nvPr/>
        </p:nvPicPr>
        <p:blipFill>
          <a:blip r:embed="rId2"/>
          <a:stretch/>
        </p:blipFill>
        <p:spPr>
          <a:xfrm>
            <a:off x="7284960" y="885240"/>
            <a:ext cx="4651560" cy="383796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6" descr=""/>
          <p:cNvPicPr/>
          <p:nvPr/>
        </p:nvPicPr>
        <p:blipFill>
          <a:blip r:embed="rId3"/>
          <a:stretch/>
        </p:blipFill>
        <p:spPr>
          <a:xfrm>
            <a:off x="3474360" y="885240"/>
            <a:ext cx="3275280" cy="43365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246320" y="101520"/>
            <a:ext cx="10820880" cy="166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Пособия, для подготовки к дыхательным упражнениям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87" name="Объект 3" descr=""/>
          <p:cNvPicPr/>
          <p:nvPr/>
        </p:nvPicPr>
        <p:blipFill>
          <a:blip r:embed="rId1"/>
          <a:stretch/>
        </p:blipFill>
        <p:spPr>
          <a:xfrm>
            <a:off x="3084840" y="1463040"/>
            <a:ext cx="6761880" cy="5199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483920" y="184680"/>
            <a:ext cx="8156880" cy="108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2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«Использование зрительных тренажеров»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89" name="Объект 3" descr=""/>
          <p:cNvPicPr/>
          <p:nvPr/>
        </p:nvPicPr>
        <p:blipFill>
          <a:blip r:embed="rId1"/>
          <a:stretch/>
        </p:blipFill>
        <p:spPr>
          <a:xfrm>
            <a:off x="0" y="1680120"/>
            <a:ext cx="3882600" cy="5177160"/>
          </a:xfrm>
          <a:prstGeom prst="rect">
            <a:avLst/>
          </a:prstGeom>
          <a:ln>
            <a:noFill/>
          </a:ln>
        </p:spPr>
      </p:pic>
      <p:pic>
        <p:nvPicPr>
          <p:cNvPr id="190" name="Рисунок 4" descr=""/>
          <p:cNvPicPr/>
          <p:nvPr/>
        </p:nvPicPr>
        <p:blipFill>
          <a:blip r:embed="rId2"/>
          <a:stretch/>
        </p:blipFill>
        <p:spPr>
          <a:xfrm>
            <a:off x="4006800" y="3540600"/>
            <a:ext cx="4442040" cy="331668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5" descr=""/>
          <p:cNvPicPr/>
          <p:nvPr/>
        </p:nvPicPr>
        <p:blipFill>
          <a:blip r:embed="rId3"/>
          <a:stretch/>
        </p:blipFill>
        <p:spPr>
          <a:xfrm>
            <a:off x="5562360" y="1268640"/>
            <a:ext cx="1574280" cy="211068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2" descr=""/>
          <p:cNvPicPr/>
          <p:nvPr/>
        </p:nvPicPr>
        <p:blipFill>
          <a:blip r:embed="rId4"/>
          <a:stretch/>
        </p:blipFill>
        <p:spPr>
          <a:xfrm>
            <a:off x="8449560" y="633960"/>
            <a:ext cx="3632760" cy="48459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674000" y="505800"/>
            <a:ext cx="8795880" cy="63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Актуальность проблемы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1233720" y="3310560"/>
            <a:ext cx="9236160" cy="380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ru-RU" sz="2800" spc="-1" strike="noStrike">
                <a:solidFill>
                  <a:srgbClr val="404040"/>
                </a:solidFill>
                <a:latin typeface="Century Gothic"/>
              </a:rPr>
              <a:t>нестабильность эмоциональной сферы, 60%;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ru-RU" sz="2800" spc="-1" strike="noStrike">
                <a:solidFill>
                  <a:srgbClr val="404040"/>
                </a:solidFill>
                <a:latin typeface="Century Gothic"/>
              </a:rPr>
              <a:t>задержка речевого развития, 80%;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ru-RU" sz="2800" spc="-1" strike="noStrike">
                <a:solidFill>
                  <a:srgbClr val="404040"/>
                </a:solidFill>
                <a:latin typeface="Century Gothic"/>
              </a:rPr>
              <a:t>низкий уровень развития мелкой и общей моторики, 90%;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ru-RU" sz="2800" spc="-1" strike="noStrike">
                <a:solidFill>
                  <a:srgbClr val="404040"/>
                </a:solidFill>
                <a:latin typeface="Century Gothic"/>
              </a:rPr>
              <a:t>деформация стопы (плоскостопие), 57%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38" name="Рисунок 5" descr=""/>
          <p:cNvPicPr/>
          <p:nvPr/>
        </p:nvPicPr>
        <p:blipFill>
          <a:blip r:embed="rId1"/>
          <a:stretch/>
        </p:blipFill>
        <p:spPr>
          <a:xfrm>
            <a:off x="8889840" y="132840"/>
            <a:ext cx="3400920" cy="2457360"/>
          </a:xfrm>
          <a:prstGeom prst="rect">
            <a:avLst/>
          </a:prstGeom>
          <a:ln>
            <a:noFill/>
          </a:ln>
          <a:effectLst>
            <a:softEdge rad="393700"/>
          </a:effectLst>
        </p:spPr>
      </p:pic>
      <p:sp>
        <p:nvSpPr>
          <p:cNvPr id="139" name="CustomShape 3"/>
          <p:cNvSpPr/>
          <p:nvPr/>
        </p:nvSpPr>
        <p:spPr>
          <a:xfrm>
            <a:off x="1035000" y="1263600"/>
            <a:ext cx="891216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2e5369"/>
                </a:solidFill>
                <a:latin typeface="Century Gothic"/>
                <a:ea typeface="DejaVu Sans"/>
              </a:rPr>
              <a:t>«</a:t>
            </a:r>
            <a:r>
              <a:rPr b="0" lang="ru-RU" sz="2800" spc="-1" strike="noStrike">
                <a:solidFill>
                  <a:srgbClr val="2e5369"/>
                </a:solidFill>
                <a:latin typeface="Century Gothic"/>
                <a:ea typeface="DejaVu Sans"/>
              </a:rPr>
              <a:t>Здоровье – состояние телесного, душевного и социального благополучия, а не только отсутствие болезней и физических дефектов»</a:t>
            </a:r>
            <a:endParaRPr b="0" lang="ru-RU" sz="2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43720" y="288360"/>
            <a:ext cx="10027080" cy="94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6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«Элементы самомассажа»</a:t>
            </a:r>
            <a:br/>
            <a:endParaRPr b="0" lang="ru-RU" sz="3600" spc="-1" strike="noStrike">
              <a:latin typeface="Arial"/>
            </a:endParaRPr>
          </a:p>
        </p:txBody>
      </p:sp>
      <p:pic>
        <p:nvPicPr>
          <p:cNvPr id="194" name="Объект 4" descr=""/>
          <p:cNvPicPr/>
          <p:nvPr/>
        </p:nvPicPr>
        <p:blipFill>
          <a:blip r:embed="rId1"/>
          <a:stretch/>
        </p:blipFill>
        <p:spPr>
          <a:xfrm>
            <a:off x="4070160" y="1706760"/>
            <a:ext cx="4058640" cy="455976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5" descr=""/>
          <p:cNvPicPr/>
          <p:nvPr/>
        </p:nvPicPr>
        <p:blipFill>
          <a:blip r:embed="rId2"/>
          <a:stretch/>
        </p:blipFill>
        <p:spPr>
          <a:xfrm>
            <a:off x="8331120" y="2002680"/>
            <a:ext cx="3453840" cy="460512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8" descr=""/>
          <p:cNvPicPr/>
          <p:nvPr/>
        </p:nvPicPr>
        <p:blipFill>
          <a:blip r:embed="rId3"/>
          <a:stretch/>
        </p:blipFill>
        <p:spPr>
          <a:xfrm>
            <a:off x="140760" y="2174400"/>
            <a:ext cx="3325320" cy="44337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719360" y="26136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Заключительный этап</a:t>
            </a:r>
            <a:br/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Предварительные результаты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336320" y="1542240"/>
            <a:ext cx="10710720" cy="510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3000"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- </a:t>
            </a: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стабилизация эмоциональной сферы (у детей преобладает бодрое, жизнерадостное или спокойное настроение, охотно контактируют со взрослыми и сверстниками, участвуют в коллективной д-ти, играх);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большинство детей имеют средний уровень мелкой  и общей моторики, 75% (научились менять, переключать позы и движения, держать карандаш и ложку; освоили некоторые действия 2 руками и др.);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- повышение уровня развития речи, большинство детей имеют средний уровень или высокий уровень – 65%; у детей с низким уровнем - положительная динамика, появились первые слова, фразы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продолжать работу по профилактике нарушения зрения и предупреждение развития плоскостопия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593080" y="624240"/>
            <a:ext cx="8911080" cy="128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Спасибо за внимание!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00" name="Рисунок 3" descr=""/>
          <p:cNvPicPr/>
          <p:nvPr/>
        </p:nvPicPr>
        <p:blipFill>
          <a:blip r:embed="rId1"/>
          <a:stretch/>
        </p:blipFill>
        <p:spPr>
          <a:xfrm>
            <a:off x="7010280" y="1470600"/>
            <a:ext cx="4591440" cy="2869560"/>
          </a:xfrm>
          <a:prstGeom prst="rect">
            <a:avLst/>
          </a:prstGeom>
          <a:ln>
            <a:noFill/>
          </a:ln>
          <a:effectLst>
            <a:softEdge rad="444500"/>
          </a:effectLst>
        </p:spPr>
      </p:pic>
      <p:pic>
        <p:nvPicPr>
          <p:cNvPr id="201" name="Рисунок 4" descr=""/>
          <p:cNvPicPr/>
          <p:nvPr/>
        </p:nvPicPr>
        <p:blipFill>
          <a:blip r:embed="rId2"/>
          <a:stretch/>
        </p:blipFill>
        <p:spPr>
          <a:xfrm>
            <a:off x="1139040" y="4504680"/>
            <a:ext cx="11052360" cy="136476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658800" y="2068560"/>
            <a:ext cx="6218640" cy="22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Ваши вопросы</a:t>
            </a:r>
            <a:endParaRPr b="0" lang="ru-RU" sz="1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626480" y="523440"/>
            <a:ext cx="983736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6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Кинезиология</a:t>
            </a:r>
            <a:r>
              <a:rPr b="0" lang="ru-RU" sz="3600" spc="-1" strike="noStrike">
                <a:solidFill>
                  <a:srgbClr val="178dbb"/>
                </a:solidFill>
                <a:latin typeface="Century Gothic"/>
              </a:rPr>
              <a:t> — наука о развитии умственных способностей и физического здоровья через определенные двигательные упражнения</a:t>
            </a:r>
            <a:br/>
            <a:br/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Кинезиологические упражнения </a:t>
            </a:r>
            <a:r>
              <a:rPr b="0" lang="ru-RU" sz="3600" spc="-1" strike="noStrike">
                <a:solidFill>
                  <a:srgbClr val="178dbb"/>
                </a:solidFill>
                <a:latin typeface="Century Gothic"/>
              </a:rPr>
              <a:t>– это комплекс движений позволяющих активизировать межполушарное воздействие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1"/>
          <a:stretch/>
        </p:blipFill>
        <p:spPr>
          <a:xfrm>
            <a:off x="1932480" y="4650480"/>
            <a:ext cx="2650680" cy="19202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561320" y="241560"/>
            <a:ext cx="10307880" cy="206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1000"/>
          </a:bodyPr>
          <a:p>
            <a:pPr>
              <a:lnSpc>
                <a:spcPct val="100000"/>
              </a:lnSpc>
            </a:pPr>
            <a:r>
              <a:rPr b="1" lang="ru-RU" sz="2700" spc="-1" strike="noStrike">
                <a:solidFill>
                  <a:srgbClr val="178dbb"/>
                </a:solidFill>
                <a:latin typeface="Century Gothic"/>
              </a:rPr>
              <a:t>Цель: </a:t>
            </a:r>
            <a:r>
              <a:rPr b="0" lang="ru-RU" sz="2700" spc="-1" strike="noStrike">
                <a:solidFill>
                  <a:srgbClr val="178dbb"/>
                </a:solidFill>
                <a:latin typeface="Century Gothic"/>
              </a:rPr>
              <a:t>создание психолого-педагогических условий, способствующих общему оздоровлению и гармоничному развитию детей младшего дошкольного возраста, используя методы кинезиологии</a:t>
            </a:r>
            <a:br/>
            <a:endParaRPr b="0" lang="ru-RU" sz="27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267920" y="2130840"/>
            <a:ext cx="10454400" cy="465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9000"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404040"/>
                </a:solidFill>
                <a:latin typeface="Century Gothic"/>
              </a:rPr>
              <a:t>Для реализации поставленной цели были выдвинуты следующие задачи: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1. Изучить и проанализировать психолого-педагогическую и методическую литературу;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2. Определить основные методы, приемы, формы использования кинезиологии для младших дошкольников;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3. Способствовать развитию общей и мелкой моторики;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4. Способствовать гармонизации эмоциональной сферы, снятию напряжения, мышечных зажимов;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5. Предупреждение развития плоскостопия;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6. Профилактика нарушения зрения у младших дошкольников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595880" y="212760"/>
            <a:ext cx="9884160" cy="145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850040" y="5882760"/>
            <a:ext cx="9856080" cy="8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178dbb"/>
                </a:solidFill>
                <a:latin typeface="Century Gothic"/>
                <a:ea typeface="DejaVu Sans"/>
              </a:rPr>
              <a:t>«Здоровый дошкольник–успешный ребенок»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1624320" y="519480"/>
            <a:ext cx="9068400" cy="126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  <a:ea typeface="DejaVu Sans"/>
              </a:rPr>
              <a:t>Планируемые результаты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918000" y="1513800"/>
            <a:ext cx="8748000" cy="436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активизация, запуск речи;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более точные, координированные движения кистей, пальцев;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стабилизация эмоциональной сферы, снятие мышечного напряжения;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предупреждение развития плоскостопия;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3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профилактика нарушения зрения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48" name="Рисунок 8" descr=""/>
          <p:cNvPicPr/>
          <p:nvPr/>
        </p:nvPicPr>
        <p:blipFill>
          <a:blip r:embed="rId1"/>
          <a:stretch/>
        </p:blipFill>
        <p:spPr>
          <a:xfrm>
            <a:off x="8988480" y="410760"/>
            <a:ext cx="2968200" cy="273996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587240" y="406440"/>
            <a:ext cx="10711080" cy="171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Кинезиологические методы, адаптированные для детей младшего дошкольного возраста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1587240" y="2532240"/>
            <a:ext cx="10108440" cy="41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3200" spc="-1" strike="noStrike">
                <a:solidFill>
                  <a:srgbClr val="404040"/>
                </a:solidFill>
                <a:latin typeface="Century Gothic"/>
              </a:rPr>
              <a:t>1. Упражнения на развитие мелкой моторики;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3200" spc="-1" strike="noStrike">
                <a:solidFill>
                  <a:srgbClr val="404040"/>
                </a:solidFill>
                <a:latin typeface="Century Gothic"/>
              </a:rPr>
              <a:t>2. Телесные упражнения;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3200" spc="-1" strike="noStrike">
                <a:solidFill>
                  <a:srgbClr val="404040"/>
                </a:solidFill>
                <a:latin typeface="Century Gothic"/>
              </a:rPr>
              <a:t>3. Дыхательные упражнения;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3200" spc="-1" strike="noStrike">
                <a:solidFill>
                  <a:srgbClr val="404040"/>
                </a:solidFill>
                <a:latin typeface="Century Gothic"/>
              </a:rPr>
              <a:t>3. Глазодвигательные упражнения;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3200" spc="-1" strike="noStrike">
                <a:solidFill>
                  <a:srgbClr val="404040"/>
                </a:solidFill>
                <a:latin typeface="Century Gothic"/>
              </a:rPr>
              <a:t>4. Элементы самомассажа</a:t>
            </a:r>
            <a:endParaRPr b="0" lang="ru-RU" sz="32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728360" y="624240"/>
            <a:ext cx="9675720" cy="8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Условия: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406880" y="1446840"/>
            <a:ext cx="9997560" cy="494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1. Систематичность выполнения кинезиологических упражнений;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2.  Доброжелательная обстановка;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3.  Точность выполнения движений и приемов;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4.  Упражнения проводятся в разных положениях: стоя, сидя лежа;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5. Постепенное увеличение темпа и сложности, количества</a:t>
            </a:r>
            <a:endParaRPr b="0" lang="ru-RU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617120" y="394200"/>
            <a:ext cx="8892720" cy="9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Этапы работы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239480" y="1319760"/>
            <a:ext cx="9479520" cy="505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9000"/>
          </a:bodyPr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"/>
            </a:pPr>
            <a:r>
              <a:rPr b="1" lang="ru-RU" sz="1800" spc="-1" strike="noStrike">
                <a:solidFill>
                  <a:srgbClr val="404040"/>
                </a:solidFill>
                <a:latin typeface="Century Gothic"/>
              </a:rPr>
              <a:t>1. </a:t>
            </a:r>
            <a:r>
              <a:rPr b="1" lang="ru-RU" sz="2400" spc="-1" strike="noStrike">
                <a:solidFill>
                  <a:srgbClr val="404040"/>
                </a:solidFill>
                <a:latin typeface="Century Gothic"/>
              </a:rPr>
              <a:t>Подготовительный (октябрь- декабрь 2020г.)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изучение психолого-педагогической литературы по проблематике;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подбор материалов; создание пособий (совместно с родителями);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знакомство с пособиями, инвентарем;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знакомство со своим телом, его частями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404040"/>
                </a:solidFill>
                <a:latin typeface="Century Gothic"/>
              </a:rPr>
              <a:t>2. Основной (с января 2021г. по май 2022г.)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заучивание стишков по тематике;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упражнений, движений;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соединение со стихотворной формой;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создание игровых ситуаций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404040"/>
                </a:solidFill>
                <a:latin typeface="Century Gothic"/>
              </a:rPr>
              <a:t>3. Заключительный (октябрь 20г., май 21г., май 22г.)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анкетирование, диагностика (первичные, промежуточные, итоговые)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353535"/>
              </a:buClr>
              <a:buFont typeface="Wingdings 3" charset="2"/>
              <a:buChar char=""/>
            </a:pPr>
            <a:r>
              <a:rPr b="0" lang="ru-RU" sz="2400" spc="-1" strike="noStrike">
                <a:solidFill>
                  <a:srgbClr val="404040"/>
                </a:solidFill>
                <a:latin typeface="Century Gothic"/>
              </a:rPr>
              <a:t>анализ, обобщение результатов, сообщение для родителей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291240" y="130680"/>
            <a:ext cx="8741520" cy="105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8000"/>
          </a:bodyPr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Подготовительный этап</a:t>
            </a:r>
            <a:br/>
            <a:r>
              <a:rPr b="1" lang="ru-RU" sz="3600" spc="-1" strike="noStrike">
                <a:solidFill>
                  <a:srgbClr val="178dbb"/>
                </a:solidFill>
                <a:latin typeface="Century Gothic"/>
              </a:rPr>
              <a:t>Пособия и материалы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56" name="Объект 3" descr=""/>
          <p:cNvPicPr/>
          <p:nvPr/>
        </p:nvPicPr>
        <p:blipFill>
          <a:blip r:embed="rId1"/>
          <a:stretch/>
        </p:blipFill>
        <p:spPr>
          <a:xfrm>
            <a:off x="621000" y="1285200"/>
            <a:ext cx="6656040" cy="499176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5" descr=""/>
          <p:cNvPicPr/>
          <p:nvPr/>
        </p:nvPicPr>
        <p:blipFill>
          <a:blip r:embed="rId2"/>
          <a:stretch/>
        </p:blipFill>
        <p:spPr>
          <a:xfrm>
            <a:off x="7950600" y="1923840"/>
            <a:ext cx="3675960" cy="4353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1791</TotalTime>
  <Application>LibreOffice/6.2.8.2$Windows_x86 LibreOffice_project/f82ddfca21ebc1e222a662a32b25c0c9d20169ee</Application>
  <Words>554</Words>
  <Paragraphs>70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2021-03-21T07:29:17Z</dcterms:created>
  <dc:creator>Пользователь Windows</dc:creator>
  <dc:description/>
  <dc:language>ru-RU</dc:language>
  <cp:lastModifiedBy/>
  <dcterms:modified xsi:type="dcterms:W3CDTF">2021-05-25T19:11:29Z</dcterms:modified>
  <cp:revision>99</cp:revision>
  <dc:subject/>
  <dc:title>Неделя психологии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7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28</vt:i4>
  </property>
</Properties>
</file>