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1" r:id="rId4"/>
    <p:sldId id="272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8" r:id="rId15"/>
    <p:sldId id="273" r:id="rId16"/>
    <p:sldId id="274" r:id="rId17"/>
    <p:sldId id="275" r:id="rId18"/>
    <p:sldId id="276" r:id="rId19"/>
    <p:sldId id="277" r:id="rId20"/>
    <p:sldId id="27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8A00"/>
    <a:srgbClr val="99FF6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46"/>
          <p:cNvGrpSpPr>
            <a:grpSpLocks/>
          </p:cNvGrpSpPr>
          <p:nvPr userDrawn="1"/>
        </p:nvGrpSpPr>
        <p:grpSpPr bwMode="auto">
          <a:xfrm rot="10800000">
            <a:off x="0" y="3657600"/>
            <a:ext cx="9144000" cy="3200400"/>
            <a:chOff x="0" y="0"/>
            <a:chExt cx="5760" cy="2016"/>
          </a:xfrm>
        </p:grpSpPr>
        <p:pic>
          <p:nvPicPr>
            <p:cNvPr id="6" name="Picture 47" descr="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0"/>
              <a:ext cx="576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 descr="04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3360" y="0"/>
              <a:ext cx="85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10" descr="123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" name="Picture 34" descr="water_2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0" descr="fire14"/>
          <p:cNvPicPr>
            <a:picLocks noChangeAspect="1" noChangeArrowheads="1" noCrop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295400" y="762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1" descr="B_Fly26"/>
          <p:cNvPicPr>
            <a:picLocks noChangeAspect="1" noChangeArrowheads="1" noCrop="1"/>
          </p:cNvPicPr>
          <p:nvPr userDrawn="1"/>
        </p:nvPicPr>
        <p:blipFill>
          <a:blip r:embed="rId7" cstate="email">
            <a:lum bright="-12000" contrast="-100000"/>
            <a:grayscl/>
          </a:blip>
          <a:srcRect/>
          <a:stretch>
            <a:fillRect/>
          </a:stretch>
        </p:blipFill>
        <p:spPr bwMode="auto">
          <a:xfrm>
            <a:off x="609600" y="449263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2" descr="B_Fly26"/>
          <p:cNvPicPr>
            <a:picLocks noChangeAspect="1" noChangeArrowheads="1" noCrop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09600" y="381000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3" descr="bupestrid beetle 5"/>
          <p:cNvPicPr>
            <a:picLocks noChangeAspect="1" noChangeArrowheads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467600" y="6259513"/>
            <a:ext cx="838200" cy="32226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4" name="Picture 55" descr="WB01292_"/>
          <p:cNvPicPr>
            <a:picLocks noChangeAspect="1" noChangeArrowheads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28600" y="5105400"/>
            <a:ext cx="400050" cy="40005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161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" name="Rectangle 4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261C-74E8-4C14-B8F0-E013F9D09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05E5A-92B1-4081-8734-13E30BDA0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1DC6-32D6-4E62-BFB2-89396A100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7A54-4DA4-4516-86A1-B32DD13BEB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197F7-C0F9-41BF-9097-220720D6E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8E6EA-44AD-4282-AA74-286257526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E2448-89E8-45CD-8AD6-E125BFF4D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444F7-F702-4915-9BAB-89CDFA74E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D9883-5D68-4EE3-B235-69193E33B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F424E-D5D0-4C06-89B2-185FAE826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95DF7-1D92-4955-826F-73FAE37AB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A00"/>
            </a:gs>
            <a:gs pos="100000">
              <a:srgbClr val="99FF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34" name="Picture 10" descr="123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28" name="Picture 11" descr="water_2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28DCB4-F515-44FF-AFF7-B45E39905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3" name="Freeform 9"/>
          <p:cNvSpPr>
            <a:spLocks/>
          </p:cNvSpPr>
          <p:nvPr userDrawn="1"/>
        </p:nvSpPr>
        <p:spPr bwMode="gray">
          <a:xfrm rot="10800000">
            <a:off x="0" y="6629400"/>
            <a:ext cx="9144000" cy="228600"/>
          </a:xfrm>
          <a:custGeom>
            <a:avLst/>
            <a:gdLst/>
            <a:ahLst/>
            <a:cxnLst>
              <a:cxn ang="0">
                <a:pos x="8" y="2730"/>
              </a:cxn>
              <a:cxn ang="0">
                <a:pos x="3040" y="2726"/>
              </a:cxn>
              <a:cxn ang="0">
                <a:pos x="3347" y="2630"/>
              </a:cxn>
              <a:cxn ang="0">
                <a:pos x="3795" y="2170"/>
              </a:cxn>
              <a:cxn ang="0">
                <a:pos x="4115" y="2080"/>
              </a:cxn>
              <a:cxn ang="0">
                <a:pos x="5760" y="2093"/>
              </a:cxn>
              <a:cxn ang="0">
                <a:pos x="5767" y="0"/>
              </a:cxn>
              <a:cxn ang="0">
                <a:pos x="0" y="1"/>
              </a:cxn>
              <a:cxn ang="0">
                <a:pos x="8" y="2730"/>
              </a:cxn>
            </a:cxnLst>
            <a:rect l="0" t="0" r="r" b="b"/>
            <a:pathLst>
              <a:path w="5767" h="2730">
                <a:moveTo>
                  <a:pt x="8" y="2730"/>
                </a:moveTo>
                <a:lnTo>
                  <a:pt x="3040" y="2726"/>
                </a:lnTo>
                <a:cubicBezTo>
                  <a:pt x="3181" y="2726"/>
                  <a:pt x="3224" y="2728"/>
                  <a:pt x="3347" y="2630"/>
                </a:cubicBezTo>
                <a:lnTo>
                  <a:pt x="3795" y="2170"/>
                </a:lnTo>
                <a:cubicBezTo>
                  <a:pt x="3923" y="2078"/>
                  <a:pt x="3942" y="2074"/>
                  <a:pt x="4115" y="2080"/>
                </a:cubicBezTo>
                <a:lnTo>
                  <a:pt x="5760" y="2093"/>
                </a:lnTo>
                <a:lnTo>
                  <a:pt x="5767" y="0"/>
                </a:lnTo>
                <a:lnTo>
                  <a:pt x="0" y="1"/>
                </a:lnTo>
                <a:lnTo>
                  <a:pt x="8" y="2730"/>
                </a:lnTo>
                <a:close/>
              </a:path>
            </a:pathLst>
          </a:custGeom>
          <a:solidFill>
            <a:srgbClr val="008A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36" name="Picture 12" descr="butterfly 19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 rot="629051">
            <a:off x="457200" y="304800"/>
            <a:ext cx="914400" cy="90487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 spd="med" advClick="0" advTm="4000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C00000"/>
                </a:solidFill>
              </a:rPr>
              <a:t>Педагогический проект «</a:t>
            </a:r>
            <a:r>
              <a:rPr lang="ru-RU" sz="2800" dirty="0" err="1" smtClean="0">
                <a:solidFill>
                  <a:srgbClr val="C00000"/>
                </a:solidFill>
              </a:rPr>
              <a:t>Арт-терапия</a:t>
            </a:r>
            <a:r>
              <a:rPr lang="ru-RU" sz="2800" dirty="0" smtClean="0">
                <a:solidFill>
                  <a:srgbClr val="C00000"/>
                </a:solidFill>
              </a:rPr>
              <a:t> в работе с детьми дошкольного возраста»</a:t>
            </a:r>
          </a:p>
        </p:txBody>
      </p:sp>
      <p:sp>
        <p:nvSpPr>
          <p:cNvPr id="3075" name="Содержимое 3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4038600" cy="4449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Ярлыкова    Елена     </a:t>
            </a:r>
          </a:p>
          <a:p>
            <a:pPr eaLnBrk="1" hangingPunct="1">
              <a:buFontTx/>
              <a:buNone/>
            </a:pPr>
            <a:r>
              <a:rPr lang="ru-RU" smtClean="0"/>
              <a:t>       Викторовна </a:t>
            </a:r>
          </a:p>
          <a:p>
            <a:pPr eaLnBrk="1" hangingPunct="1">
              <a:buFontTx/>
              <a:buNone/>
            </a:pPr>
            <a:r>
              <a:rPr lang="ru-RU" smtClean="0"/>
              <a:t>       воспитатель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МБДОУ№7 «Рябинка»</a:t>
            </a:r>
          </a:p>
          <a:p>
            <a:pPr eaLnBrk="1" hangingPunct="1">
              <a:buFontTx/>
              <a:buNone/>
            </a:pPr>
            <a:r>
              <a:rPr lang="ru-RU" smtClean="0"/>
              <a:t> п. Курагино</a:t>
            </a:r>
          </a:p>
          <a:p>
            <a:pPr>
              <a:buFontTx/>
              <a:buNone/>
            </a:pPr>
            <a:endParaRPr lang="ru-RU" smtClean="0"/>
          </a:p>
        </p:txBody>
      </p:sp>
      <p:sp>
        <p:nvSpPr>
          <p:cNvPr id="3076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/>
          <a:p>
            <a:pPr>
              <a:buFontTx/>
              <a:buNone/>
            </a:pPr>
            <a:r>
              <a:rPr lang="ru-RU" i="1" smtClean="0"/>
              <a:t>Срок действия </a:t>
            </a:r>
          </a:p>
          <a:p>
            <a:pPr>
              <a:buFontTx/>
              <a:buNone/>
            </a:pPr>
            <a:r>
              <a:rPr lang="ru-RU" i="1" smtClean="0"/>
              <a:t>проекта:</a:t>
            </a:r>
          </a:p>
          <a:p>
            <a:pPr>
              <a:buFontTx/>
              <a:buNone/>
            </a:pPr>
            <a:r>
              <a:rPr lang="ru-RU" i="1" smtClean="0"/>
              <a:t> 01.09.11– 31.05.14. </a:t>
            </a:r>
            <a:endParaRPr lang="ru-RU" smtClean="0"/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accent2"/>
                </a:solidFill>
              </a:rPr>
              <a:t>Арт-терапевтические занятия позволяют решать следующие важные задачи:</a:t>
            </a:r>
          </a:p>
        </p:txBody>
      </p:sp>
      <p:sp>
        <p:nvSpPr>
          <p:cNvPr id="12291" name="Rectangle 6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smtClean="0"/>
              <a:t>1.Диагностические.</a:t>
            </a:r>
          </a:p>
          <a:p>
            <a:pPr eaLnBrk="1" hangingPunct="1">
              <a:buFontTx/>
              <a:buNone/>
            </a:pPr>
            <a:endParaRPr lang="en-US" sz="2000" b="1" smtClean="0"/>
          </a:p>
          <a:p>
            <a:pPr eaLnBrk="1" hangingPunct="1">
              <a:buFontTx/>
              <a:buNone/>
            </a:pPr>
            <a:r>
              <a:rPr lang="en-US" sz="2000" b="1" smtClean="0"/>
              <a:t>2</a:t>
            </a:r>
            <a:r>
              <a:rPr lang="ru-RU" sz="2000" b="1" smtClean="0"/>
              <a:t>.Коррекционные.</a:t>
            </a:r>
          </a:p>
          <a:p>
            <a:pPr eaLnBrk="1" hangingPunct="1">
              <a:buFontTx/>
              <a:buNone/>
            </a:pPr>
            <a:endParaRPr lang="ru-RU" sz="2000" b="1" smtClean="0"/>
          </a:p>
          <a:p>
            <a:pPr eaLnBrk="1" hangingPunct="1">
              <a:buFontTx/>
              <a:buNone/>
            </a:pPr>
            <a:r>
              <a:rPr lang="ru-RU" sz="2000" b="1" smtClean="0"/>
              <a:t>3.Психотерапевтические.</a:t>
            </a:r>
          </a:p>
          <a:p>
            <a:pPr eaLnBrk="1" hangingPunct="1">
              <a:buFontTx/>
              <a:buNone/>
            </a:pPr>
            <a:endParaRPr lang="ru-RU" sz="2000" b="1" smtClean="0"/>
          </a:p>
          <a:p>
            <a:pPr eaLnBrk="1" hangingPunct="1">
              <a:buFontTx/>
              <a:buNone/>
            </a:pPr>
            <a:r>
              <a:rPr lang="ru-RU" sz="2000" b="1" smtClean="0"/>
              <a:t>4.Развивающие.</a:t>
            </a:r>
          </a:p>
          <a:p>
            <a:pPr eaLnBrk="1" hangingPunct="1">
              <a:buFontTx/>
              <a:buNone/>
            </a:pPr>
            <a:endParaRPr lang="ru-RU" sz="2000" b="1" smtClean="0"/>
          </a:p>
          <a:p>
            <a:pPr eaLnBrk="1" hangingPunct="1">
              <a:buFontTx/>
              <a:buNone/>
            </a:pPr>
            <a:r>
              <a:rPr lang="ru-RU" sz="2000" b="1" smtClean="0"/>
              <a:t>5.Воспитательные.</a:t>
            </a:r>
          </a:p>
        </p:txBody>
      </p:sp>
      <p:sp>
        <p:nvSpPr>
          <p:cNvPr id="12292" name="Rectangle 6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2293" name="Picture 5" descr="123"/>
          <p:cNvPicPr>
            <a:picLocks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1143000"/>
            <a:ext cx="4267200" cy="5105400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600" b="1" smtClean="0">
                <a:solidFill>
                  <a:schemeClr val="accent2"/>
                </a:solidFill>
              </a:rPr>
              <a:t>Анализ современных исследований по терапии искусством позволяет усматривать </a:t>
            </a:r>
            <a:r>
              <a:rPr lang="ru-RU" sz="1600" b="1" u="sng" smtClean="0">
                <a:solidFill>
                  <a:schemeClr val="accent2"/>
                </a:solidFill>
              </a:rPr>
              <a:t>доказательства полезности этого метода</a:t>
            </a:r>
            <a:r>
              <a:rPr lang="ru-RU" sz="1600" b="1" smtClean="0">
                <a:solidFill>
                  <a:schemeClr val="accent2"/>
                </a:solidFill>
              </a:rPr>
              <a:t> для лечебных целей в том, что он: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/>
            <a:r>
              <a:rPr lang="ru-RU" sz="1600" smtClean="0"/>
              <a:t>1) предоставляет возможность для выражения агрессивных чувств в социально приемлемой манере. Рисование, живопись красками или лепка являются безопасными способами разрядки напряжения;</a:t>
            </a:r>
          </a:p>
          <a:p>
            <a:pPr eaLnBrk="1" hangingPunct="1"/>
            <a:r>
              <a:rPr lang="ru-RU" sz="1600" smtClean="0"/>
              <a:t>2) ускоряет прогресс в терапии. Подсознательные конфликты и внутренние переживания легче выражаются с помощью зрительных образов, чем в разговорах чувств;</a:t>
            </a:r>
          </a:p>
          <a:p>
            <a:pPr eaLnBrk="1" hangingPunct="1"/>
            <a:r>
              <a:rPr lang="ru-RU" sz="1600" smtClean="0"/>
              <a:t>3) способствует возникновению чувств внутреннего контроля и порядка. Рисование, живопись красками и лепка приводят к необходимости организовать формы и цвета;</a:t>
            </a:r>
          </a:p>
          <a:p>
            <a:pPr eaLnBrk="1" hangingPunct="1"/>
            <a:r>
              <a:rPr lang="ru-RU" sz="1600" smtClean="0"/>
              <a:t>4) развивает и усиливает внимание к чувствам. Искусство возникает в результате творческого акта, который даёт возможность прояснить зрительные и кинеститечкие ощущения и позволяет эксперементировать с ними;</a:t>
            </a:r>
          </a:p>
          <a:p>
            <a:pPr eaLnBrk="1" hangingPunct="1"/>
            <a:r>
              <a:rPr lang="ru-RU" sz="1600" smtClean="0"/>
              <a:t> 5) усиливает ощущение собственной личностной ценности, повышает художественную компетентность; </a:t>
            </a:r>
          </a:p>
          <a:p>
            <a:pPr eaLnBrk="1" hangingPunct="1"/>
            <a:r>
              <a:rPr lang="ru-RU" sz="1600" smtClean="0"/>
              <a:t>6) при терапии искусством наблюдается удовлетворение, возникающее в результате самого процесса творчества, выявления скрытых умений и их развития;</a:t>
            </a:r>
          </a:p>
          <a:p>
            <a:pPr eaLnBrk="1" hangingPunct="1"/>
            <a:r>
              <a:rPr lang="ru-RU" sz="1600" smtClean="0"/>
              <a:t>7) использование в группе позволяет глубоко изучать фантазирование и воображение, разрешать конфликты между членами группы и помогать им в достижении гармонии.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folHlink"/>
                </a:solidFill>
              </a:rPr>
              <a:t>Упражнения с элементами арт-терапии способствуют: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06963"/>
          </a:xfrm>
        </p:spPr>
        <p:txBody>
          <a:bodyPr/>
          <a:lstStyle/>
          <a:p>
            <a:pPr eaLnBrk="1" hangingPunct="1">
              <a:buFontTx/>
              <a:buChar char="-"/>
            </a:pPr>
            <a:endParaRPr lang="ru-RU" sz="2400" smtClean="0"/>
          </a:p>
          <a:p>
            <a:pPr eaLnBrk="1" hangingPunct="1">
              <a:buFontTx/>
              <a:buChar char="-"/>
            </a:pPr>
            <a:r>
              <a:rPr lang="ru-RU" sz="2400" smtClean="0"/>
              <a:t>Формированию представлений о себе,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Изучению и выражению своих чувств и эмоций,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Формированию позитивного самовосприятия,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Развитию коммуникативных навыков,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Эмоциональному сближению членов семьи,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Снятию психоэмоционального напряжения,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Развитию способностей к различным видам творческой деятельности.</a:t>
            </a:r>
          </a:p>
          <a:p>
            <a:pPr eaLnBrk="1" hangingPunct="1">
              <a:buFontTx/>
              <a:buNone/>
            </a:pPr>
            <a:r>
              <a:rPr lang="ru-RU" sz="2400" smtClean="0">
                <a:solidFill>
                  <a:schemeClr val="folHlink"/>
                </a:solidFill>
              </a:rPr>
              <a:t>         </a:t>
            </a:r>
            <a:endParaRPr lang="ru-RU" sz="2400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>
                <a:solidFill>
                  <a:srgbClr val="92D050"/>
                </a:solidFill>
              </a:rPr>
              <a:t>Условия, соблюдение которых делает арт-терапию более успешной и полезной: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Работать можно как в группе, так и индивидуально.</a:t>
            </a:r>
          </a:p>
          <a:p>
            <a:r>
              <a:rPr lang="ru-RU" sz="2400" smtClean="0"/>
              <a:t>Занятия должны различаться как по целям работы, так и по процедуре и приемам  работы.</a:t>
            </a:r>
          </a:p>
          <a:p>
            <a:r>
              <a:rPr lang="ru-RU" sz="2400" smtClean="0"/>
              <a:t>Арт- сессии могут быть продолжительностью от 30 до 80 минут, проводятся раз в неделю, длятся от 3-5 до 12 недель.</a:t>
            </a:r>
          </a:p>
          <a:p>
            <a:r>
              <a:rPr lang="ru-RU" sz="2400" smtClean="0"/>
              <a:t>Выбор материала индивидуален.</a:t>
            </a:r>
          </a:p>
          <a:p>
            <a:r>
              <a:rPr lang="ru-RU" sz="2400" smtClean="0"/>
              <a:t>Занятие должно быть привлекательным, желательным и интересным ребенку.</a:t>
            </a:r>
          </a:p>
          <a:p>
            <a:r>
              <a:rPr lang="ru-RU" sz="2400" smtClean="0"/>
              <a:t>Работа всегда начинается и индивидуального и простого, далее усложняется и ребёнок приобщается к группе. 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sz="2800" smtClean="0"/>
              <a:t>При реализации проекта: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ru-RU" sz="1800" smtClean="0"/>
              <a:t>1. Совместно с детьми изготавливались различные поделки, способом оригами( стаканчики, кораблики, цветы- тюльпаны, одежда, ветка ели, собака, кошка и др.)</a:t>
            </a:r>
          </a:p>
          <a:p>
            <a:r>
              <a:rPr lang="ru-RU" sz="1800" smtClean="0"/>
              <a:t>2.Использавались в изготовлении поделок и сувениров различные крупы – макароны в оформлении горшочков для цветов, снежинок, ели; манка и гречневая крупа – белые медведи и бурые медведи по лексическим темам: «Животные севера» и «Дикие животные»</a:t>
            </a:r>
          </a:p>
          <a:p>
            <a:r>
              <a:rPr lang="ru-RU" sz="1800" smtClean="0"/>
              <a:t>3.Часто  выкладывали из цветных камней по контуру и желанию.</a:t>
            </a:r>
          </a:p>
          <a:p>
            <a:r>
              <a:rPr lang="ru-RU" sz="1800" smtClean="0"/>
              <a:t>4.В теплый период рисовали песком, цветным песком, использовали листья и сухоцветы.</a:t>
            </a:r>
          </a:p>
          <a:p>
            <a:r>
              <a:rPr lang="ru-RU" sz="1800" smtClean="0"/>
              <a:t>5. Рисовали нитками, на тонированной и цветной бумаге и различными способами изо-терапии.</a:t>
            </a:r>
          </a:p>
          <a:p>
            <a:r>
              <a:rPr lang="ru-RU" sz="1800" smtClean="0"/>
              <a:t>6. Использовали технику пластилинографии.</a:t>
            </a:r>
          </a:p>
          <a:p>
            <a:r>
              <a:rPr lang="ru-RU" sz="1800" smtClean="0"/>
              <a:t>7. Пробовали рисовать «портрет» – «Моя мамочка», «Солдат» и др.</a:t>
            </a:r>
          </a:p>
          <a:p>
            <a:r>
              <a:rPr lang="ru-RU" sz="1800" smtClean="0"/>
              <a:t>8. Рисовали с натуры – ветка ели, ветка вербы, комнатное растение.</a:t>
            </a:r>
          </a:p>
          <a:p>
            <a:r>
              <a:rPr lang="ru-RU" sz="1800" smtClean="0"/>
              <a:t>9. Индивидуально знакомились с абстрактными понятиями – «зло», «Огонь», «Счастье», «Голубая волна» и др.</a:t>
            </a:r>
          </a:p>
          <a:p>
            <a:r>
              <a:rPr lang="ru-RU" sz="1800" smtClean="0"/>
              <a:t>10. Использую музыкотерапию, при проведении занятий.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ru-RU" sz="3200" smtClean="0"/>
              <a:t>Фотоматериал по проекту</a:t>
            </a:r>
            <a:r>
              <a:rPr lang="ru-RU" sz="2000" smtClean="0"/>
              <a:t>:</a:t>
            </a:r>
          </a:p>
        </p:txBody>
      </p:sp>
      <p:sp>
        <p:nvSpPr>
          <p:cNvPr id="17411" name="Текст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228600"/>
          </a:xfrm>
        </p:spPr>
        <p:txBody>
          <a:bodyPr/>
          <a:lstStyle/>
          <a:p>
            <a:r>
              <a:rPr lang="ru-RU" smtClean="0"/>
              <a:t>Рисование ладошками</a:t>
            </a:r>
          </a:p>
        </p:txBody>
      </p:sp>
      <p:sp>
        <p:nvSpPr>
          <p:cNvPr id="17412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762000"/>
          </a:xfrm>
        </p:spPr>
        <p:txBody>
          <a:bodyPr/>
          <a:lstStyle/>
          <a:p>
            <a:r>
              <a:rPr lang="ru-RU" smtClean="0"/>
              <a:t>Птицы из сд-дисков</a:t>
            </a:r>
          </a:p>
          <a:p>
            <a:endParaRPr lang="ru-RU" smtClean="0"/>
          </a:p>
        </p:txBody>
      </p:sp>
      <p:pic>
        <p:nvPicPr>
          <p:cNvPr id="17413" name="Picture 2" descr="C:\Users\1\Desktop\Мои документы\картинки дет.сад\ФОТКИ ПРОЕКТ\Фото035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81000" y="1219200"/>
            <a:ext cx="3886200" cy="4702175"/>
          </a:xfrm>
          <a:noFill/>
        </p:spPr>
      </p:pic>
      <p:pic>
        <p:nvPicPr>
          <p:cNvPr id="17414" name="Picture 3" descr="C:\Users\1\Desktop\Мои документы\картинки дет.сад\ФОТКИ ПРОЕКТ\Фото035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495800" y="1295400"/>
            <a:ext cx="4191000" cy="4495800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914400"/>
          </a:xfrm>
        </p:spPr>
        <p:txBody>
          <a:bodyPr/>
          <a:lstStyle/>
          <a:p>
            <a:r>
              <a:rPr lang="ru-RU" sz="1800" b="0" smtClean="0"/>
              <a:t>Лексическая тема «Домашние животные» – Овечки из природного материала</a:t>
            </a:r>
          </a:p>
        </p:txBody>
      </p:sp>
      <p:sp>
        <p:nvSpPr>
          <p:cNvPr id="18436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838200"/>
            <a:ext cx="4041775" cy="609600"/>
          </a:xfrm>
        </p:spPr>
        <p:txBody>
          <a:bodyPr/>
          <a:lstStyle/>
          <a:p>
            <a:r>
              <a:rPr lang="ru-RU" sz="1800" b="0" smtClean="0"/>
              <a:t>Куклы из пластмассовых ложек, лексическая тема:  «Дом.Семья»</a:t>
            </a:r>
          </a:p>
        </p:txBody>
      </p:sp>
      <p:pic>
        <p:nvPicPr>
          <p:cNvPr id="18437" name="Picture 2" descr="C:\фотки\садик 2012\SAM_108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" y="1905000"/>
            <a:ext cx="4040188" cy="3760788"/>
          </a:xfrm>
          <a:noFill/>
        </p:spPr>
      </p:pic>
      <p:pic>
        <p:nvPicPr>
          <p:cNvPr id="18438" name="Picture 3" descr="C:\фотки\садик 2012\SAM_108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5025" y="1752600"/>
            <a:ext cx="4041775" cy="3913188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09600"/>
          </a:xfrm>
        </p:spPr>
        <p:txBody>
          <a:bodyPr/>
          <a:lstStyle/>
          <a:p>
            <a:r>
              <a:rPr lang="ru-RU" sz="1800" b="0" smtClean="0"/>
              <a:t>Лексическая тема : «Дикие животные»- заяц зимой.</a:t>
            </a:r>
          </a:p>
        </p:txBody>
      </p:sp>
      <p:sp>
        <p:nvSpPr>
          <p:cNvPr id="19460" name="Текст 4"/>
          <p:cNvSpPr>
            <a:spLocks noGrp="1"/>
          </p:cNvSpPr>
          <p:nvPr>
            <p:ph type="body" sz="quarter" idx="3"/>
          </p:nvPr>
        </p:nvSpPr>
        <p:spPr>
          <a:xfrm rot="10800000" flipV="1">
            <a:off x="4645025" y="838200"/>
            <a:ext cx="4041775" cy="696913"/>
          </a:xfrm>
        </p:spPr>
        <p:txBody>
          <a:bodyPr/>
          <a:lstStyle/>
          <a:p>
            <a:r>
              <a:rPr lang="ru-RU" sz="1800" b="0" smtClean="0"/>
              <a:t>Лексическая тема: «Зима. Зимние забавы» – «Снеговик наш дружок»</a:t>
            </a:r>
          </a:p>
        </p:txBody>
      </p:sp>
      <p:pic>
        <p:nvPicPr>
          <p:cNvPr id="19461" name="Picture 2" descr="C:\фотки\работа и нов 2013\SAM_116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81000" y="1524000"/>
            <a:ext cx="3611563" cy="4646613"/>
          </a:xfrm>
          <a:noFill/>
        </p:spPr>
      </p:pic>
      <p:pic>
        <p:nvPicPr>
          <p:cNvPr id="19462" name="Picture 3" descr="C:\фотки\работа и нов 2013\SAM_120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1905000"/>
            <a:ext cx="4041775" cy="4141788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Поздравительная открытка к «Дню Святого Валентина»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4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5" name="Picture 2" descr="C:\фотки\февраль 2013\SAM_150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45025" y="1600200"/>
            <a:ext cx="4041775" cy="4065588"/>
          </a:xfrm>
          <a:noFill/>
        </p:spPr>
      </p:pic>
      <p:pic>
        <p:nvPicPr>
          <p:cNvPr id="20486" name="Picture 3" descr="C:\фотки\февраль 2013\SAM_15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57200" y="1600200"/>
            <a:ext cx="4040188" cy="4065588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smtClean="0"/>
              <a:t>Лексическая тема:»Одежда» - пластилинография</a:t>
            </a:r>
          </a:p>
        </p:txBody>
      </p:sp>
      <p:sp>
        <p:nvSpPr>
          <p:cNvPr id="21507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8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1509" name="Picture 2" descr="H:\Images\Фотографии0001\Фото036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62025" y="1371600"/>
            <a:ext cx="3381375" cy="4799013"/>
          </a:xfrm>
          <a:noFill/>
        </p:spPr>
      </p:pic>
      <p:pic>
        <p:nvPicPr>
          <p:cNvPr id="21510" name="Picture 3" descr="H:\Images\Фотографии0001\Фото037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1295400"/>
            <a:ext cx="3533775" cy="4876800"/>
          </a:xfrm>
          <a:noFill/>
        </p:spPr>
      </p:pic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Целеполагание:</a:t>
            </a:r>
            <a:endParaRPr lang="ru-RU" sz="3200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Дети дошкольного возраста редко могут осознавать свои психологические и эмоциональные проблемы, как что-то мешающее им жить. Они еще не умеют ясно выражать свои мысли, зато умеют рисовать, лепить….фантазировать. Поэтому методы арт-терапии, позволяющие выразить свое состояние через рисунок, сказку, пластилиновую фигурку, игру так хорошо подходят для работы с детьми. </a:t>
            </a:r>
          </a:p>
          <a:p>
            <a:r>
              <a:rPr lang="ru-RU" sz="2400" b="1" smtClean="0"/>
              <a:t>Проблема: </a:t>
            </a:r>
            <a:r>
              <a:rPr lang="ru-RU" sz="2400" smtClean="0"/>
              <a:t>Наличие в группе детей имеющих различные трудности в психо-эмоциональной сфере.</a:t>
            </a:r>
          </a:p>
          <a:p>
            <a:endParaRPr lang="ru-RU" sz="2400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Используемая литература:</a:t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364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400" smtClean="0"/>
              <a:t>1.МардерЛ.Д. Групповая арт-терапевтическая работа с детьми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дошкольного и младшего школьного возраста. – М.: Генезис, 2007. – 143 с.</a:t>
            </a:r>
          </a:p>
          <a:p>
            <a:pPr eaLnBrk="1" hangingPunct="1">
              <a:buFontTx/>
              <a:buNone/>
            </a:pPr>
            <a:r>
              <a:rPr lang="ru-RU" sz="1400" smtClean="0"/>
              <a:t>2.Моргунова Т. Арт-терапия.2009.</a:t>
            </a:r>
          </a:p>
          <a:p>
            <a:pPr eaLnBrk="1" hangingPunct="1">
              <a:buFontTx/>
              <a:buNone/>
            </a:pPr>
            <a:r>
              <a:rPr lang="ru-RU" sz="1400" smtClean="0"/>
              <a:t>3.Моргунова Т. Изотерапия.2009.</a:t>
            </a:r>
          </a:p>
          <a:p>
            <a:pPr eaLnBrk="1" hangingPunct="1">
              <a:buFontTx/>
              <a:buNone/>
            </a:pPr>
            <a:r>
              <a:rPr lang="ru-RU" sz="1400" smtClean="0"/>
              <a:t>4. Глава из книги «Арт-терапия – новые горизонты». Под ред.А.И.Копытина. –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Когито-Центр. </a:t>
            </a:r>
          </a:p>
          <a:p>
            <a:pPr eaLnBrk="1" hangingPunct="1">
              <a:buFontTx/>
              <a:buNone/>
            </a:pPr>
            <a:r>
              <a:rPr lang="ru-RU" sz="1400" smtClean="0"/>
              <a:t>5.Водинская М. Арт-терапия с агрессивными детьми</a:t>
            </a:r>
            <a:r>
              <a:rPr lang="ru-RU" sz="1800" smtClean="0"/>
              <a:t>.</a:t>
            </a:r>
          </a:p>
          <a:p>
            <a:pPr>
              <a:buFontTx/>
              <a:buNone/>
            </a:pPr>
            <a:r>
              <a:rPr lang="ru-RU" sz="1400" smtClean="0"/>
              <a:t>6.Алябьева Е.А. «Психогимнастика в детском саду», ТЦ «Сфера», М., 2003г.</a:t>
            </a:r>
          </a:p>
          <a:p>
            <a:pPr>
              <a:buFontTx/>
              <a:buNone/>
            </a:pPr>
            <a:r>
              <a:rPr lang="ru-RU" sz="1400" smtClean="0"/>
              <a:t>7.Зинкевич – Евстигнеева Т.Д. «Практикум по сказкотерапии», Спб, «Речь», 2006г.</a:t>
            </a:r>
          </a:p>
          <a:p>
            <a:pPr>
              <a:buFontTx/>
              <a:buNone/>
            </a:pPr>
            <a:r>
              <a:rPr lang="ru-RU" sz="1400" smtClean="0"/>
              <a:t>8.Капская А.Ю., Мирончик Т.Л. «Развивающая сказкотерапия для детей», СПб. «Речь», 2006 г.</a:t>
            </a:r>
          </a:p>
          <a:p>
            <a:pPr>
              <a:buFontTx/>
              <a:buNone/>
            </a:pPr>
            <a:r>
              <a:rPr lang="ru-RU" sz="1400" smtClean="0"/>
              <a:t>9.Киселева М. В. «Арт-терапия в работе с детьми»: Руководство для детских психологов, педагогов, врачей и специалистов, работающих с детьми. - СПб.: Речь, 2006г.</a:t>
            </a:r>
          </a:p>
          <a:p>
            <a:pPr>
              <a:buFontTx/>
              <a:buNone/>
            </a:pPr>
            <a:r>
              <a:rPr lang="ru-RU" sz="1400" smtClean="0"/>
              <a:t>10.Копытин А. И., Свистовская Е. Е. «Арт - терапия детей и подростков». - М.: Когито - Центр, 2007.</a:t>
            </a:r>
          </a:p>
          <a:p>
            <a:pPr>
              <a:buFontTx/>
              <a:buNone/>
            </a:pPr>
            <a:r>
              <a:rPr lang="ru-RU" sz="1400" smtClean="0"/>
              <a:t>11.Копытин А.И., Корт Б. «Техники аналитической арт-терапии», Спб, Речь, 2007г.</a:t>
            </a:r>
          </a:p>
          <a:p>
            <a:pPr>
              <a:buFontTx/>
              <a:buNone/>
            </a:pPr>
            <a:r>
              <a:rPr lang="ru-RU" sz="1400" smtClean="0"/>
              <a:t>12.Капская А.Ю., Мирончик Т.Л. «Планета чудес». Развивающая сказкотерапия для детей. 224 с. обл. Речь, СПб, 2008г.</a:t>
            </a:r>
          </a:p>
          <a:p>
            <a:pPr>
              <a:buFontTx/>
              <a:buNone/>
            </a:pPr>
            <a:r>
              <a:rPr lang="ru-RU" sz="1400" smtClean="0"/>
              <a:t>13.Лебедева Л.Д. «Практика Арт-терапии: Подходы, диагностика, система занятий», Спб, Речь, 2008г.</a:t>
            </a:r>
          </a:p>
          <a:p>
            <a:pPr>
              <a:buFontTx/>
              <a:buNone/>
            </a:pPr>
            <a:r>
              <a:rPr lang="ru-RU" sz="1400" smtClean="0"/>
              <a:t>14.Монина Г.Б., Ларечина Е.В. «Игры для детей от года до трех лет», Спб, «Речь», 2008г.</a:t>
            </a:r>
          </a:p>
          <a:p>
            <a:pPr>
              <a:buFontTx/>
              <a:buNone/>
            </a:pPr>
            <a:r>
              <a:rPr lang="ru-RU" sz="1400" smtClean="0"/>
              <a:t>15.Погосова Н.М. «Цветовой игротренинг», Речь, Спб, 2007 г.</a:t>
            </a:r>
          </a:p>
          <a:p>
            <a:pPr>
              <a:buFontTx/>
              <a:buNone/>
            </a:pPr>
            <a:r>
              <a:rPr lang="ru-RU" sz="1400" smtClean="0"/>
              <a:t>16.Сакович Н.А. «Технология игры в песок – Игры на мосту», Спб, «Речь», 2008г.</a:t>
            </a:r>
          </a:p>
          <a:p>
            <a:pPr>
              <a:buFontTx/>
              <a:buNone/>
            </a:pPr>
            <a:r>
              <a:rPr lang="ru-RU" sz="1400" smtClean="0"/>
              <a:t>17.Штейнхард Л. «Юнгианская песочная психотерапия», Спб, «Питер», 2001г.</a:t>
            </a:r>
          </a:p>
          <a:p>
            <a:pPr>
              <a:buFontTx/>
              <a:buNone/>
            </a:pPr>
            <a:r>
              <a:rPr lang="ru-RU" sz="1400" smtClean="0"/>
              <a:t> </a:t>
            </a:r>
          </a:p>
          <a:p>
            <a:pPr>
              <a:buFontTx/>
              <a:buNone/>
            </a:pPr>
            <a:r>
              <a:rPr lang="ru-RU" sz="1400" smtClean="0"/>
              <a:t> </a:t>
            </a:r>
          </a:p>
          <a:p>
            <a:pPr>
              <a:buFontTx/>
              <a:buNone/>
            </a:pPr>
            <a:r>
              <a:rPr lang="ru-RU" sz="1400" smtClean="0"/>
              <a:t> </a:t>
            </a:r>
          </a:p>
          <a:p>
            <a:pPr>
              <a:buFontTx/>
              <a:buNone/>
            </a:pPr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r>
              <a:rPr lang="ru-RU" sz="1400" smtClean="0"/>
              <a:t> </a:t>
            </a:r>
          </a:p>
          <a:p>
            <a:pPr eaLnBrk="1" hangingPunct="1">
              <a:buFontTx/>
              <a:buNone/>
            </a:pPr>
            <a:endParaRPr lang="ru-RU" sz="1400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ru-RU" sz="2400" smtClean="0">
                <a:solidFill>
                  <a:schemeClr val="accent2"/>
                </a:solidFill>
              </a:rPr>
              <a:t>Цель и задачи проекта</a:t>
            </a:r>
            <a:r>
              <a:rPr lang="ru-RU" sz="2000" smtClean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ru-RU" sz="2000" b="1" smtClean="0"/>
              <a:t>Цель: </a:t>
            </a:r>
            <a:r>
              <a:rPr lang="ru-RU" sz="2000" smtClean="0"/>
              <a:t>Использование арт-терапии в целях оказания психологической помощи детям, испытывающим трудности в коммуникативных навыках, в эмпатии, психокоррекции и психопрофилактике конфликтности, замкнутости, тревожности, и для оптимизации психического развития в детском возрасте, а так же при невротических и эмоциональных расстройствах или кризисных ситуациях.</a:t>
            </a:r>
          </a:p>
          <a:p>
            <a:r>
              <a:rPr lang="ru-RU" sz="2000" b="1" smtClean="0"/>
              <a:t>Задачи:</a:t>
            </a:r>
            <a:r>
              <a:rPr lang="ru-RU" sz="2000" smtClean="0"/>
              <a:t> - Формировать представления о себе;</a:t>
            </a:r>
          </a:p>
          <a:p>
            <a:r>
              <a:rPr lang="ru-RU" sz="2000" smtClean="0"/>
              <a:t> Способствовать изучению и выражению своих чувств и эмоций;</a:t>
            </a:r>
          </a:p>
          <a:p>
            <a:r>
              <a:rPr lang="ru-RU" sz="2000" smtClean="0"/>
              <a:t>Формировать позитивное самовосприятие;</a:t>
            </a:r>
          </a:p>
          <a:p>
            <a:r>
              <a:rPr lang="ru-RU" sz="2000" smtClean="0"/>
              <a:t>Развивать коммуникативные навыки,</a:t>
            </a:r>
          </a:p>
          <a:p>
            <a:r>
              <a:rPr lang="ru-RU" sz="2000" smtClean="0"/>
              <a:t> Способствовать эмоциональному сближению членов семьи;</a:t>
            </a:r>
          </a:p>
          <a:p>
            <a:r>
              <a:rPr lang="ru-RU" sz="2000" smtClean="0"/>
              <a:t>Снимать психоэмоциональное напряжение,</a:t>
            </a:r>
          </a:p>
          <a:p>
            <a:r>
              <a:rPr lang="ru-RU" sz="2000" smtClean="0"/>
              <a:t>Развивать способности к различным видам творческой деятельности.</a:t>
            </a:r>
          </a:p>
          <a:p>
            <a:endParaRPr lang="ru-RU" sz="2000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</a:rPr>
              <a:t>Предполагаемые результаты:</a:t>
            </a:r>
            <a:endParaRPr lang="ru-RU" sz="28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 smtClean="0"/>
              <a:t>     Результат предполагает решение коррекционных задач, с учетом индивидуальности ребенка, его трудностей, сложности психологического или эмоционального расстройства. В процессе работы должны реализовываться поставленные цели и задачи. Необходимо проводить занятия систематично, учитывая все факторы.</a:t>
            </a:r>
          </a:p>
          <a:p>
            <a:pPr>
              <a:buFontTx/>
              <a:buNone/>
            </a:pPr>
            <a:r>
              <a:rPr lang="ru-RU" sz="2400" b="1" smtClean="0"/>
              <a:t> </a:t>
            </a:r>
            <a:endParaRPr lang="ru-RU" sz="2400" smtClean="0"/>
          </a:p>
          <a:p>
            <a:endParaRPr lang="ru-RU" sz="2400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334962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accent2"/>
                </a:solidFill>
              </a:rPr>
              <a:t>Понятие, область и применение арт-терапии.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Арт-терапия – </a:t>
            </a:r>
            <a:r>
              <a:rPr lang="ru-RU" sz="2000" smtClean="0"/>
              <a:t>метод психотерапии, использующий для лечения и психокоррекции художественные приёмы и творчество, такие как рисование, лепка, музыка, фотография, кинофильмы, книги, актёрское мастерство, создание историй и много другое.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Сам термин</a:t>
            </a:r>
            <a:r>
              <a:rPr lang="ru-RU" sz="2000" b="1" smtClean="0"/>
              <a:t> «арт-терапия»</a:t>
            </a:r>
            <a:r>
              <a:rPr lang="ru-RU" sz="2000" smtClean="0"/>
              <a:t> (буквально – терапия искусством) был введён А.Хиллом в 1938 году, и является средством свободного самовыражения.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smtClean="0"/>
              <a:t>     Арт-терапия</a:t>
            </a:r>
            <a:r>
              <a:rPr lang="ru-RU" sz="2000" smtClean="0"/>
              <a:t> используется практически во всех направлениях психотерапии, эффективно работает как при консультировании и терапии взрослых, так и </a:t>
            </a:r>
            <a:r>
              <a:rPr lang="ru-RU" sz="2000" u="sng" smtClean="0"/>
              <a:t>детей и подростков;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Методами арт-терапии пользуется </a:t>
            </a:r>
            <a:r>
              <a:rPr lang="ru-RU" sz="2000" b="1" smtClean="0"/>
              <a:t>педагогика, социальная работа</a:t>
            </a:r>
            <a:r>
              <a:rPr lang="ru-RU" sz="2000" smtClean="0"/>
              <a:t> и бизнес.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    </a:t>
            </a:r>
            <a:r>
              <a:rPr lang="ru-RU" sz="2000" u="sng" smtClean="0"/>
              <a:t> Метод не имеет ограничений и противопоказаний.</a:t>
            </a:r>
            <a:endParaRPr lang="ru-RU" sz="2000" b="1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Показания для применения арт - терапевтических методов:</a:t>
            </a: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8195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Трудности в коммуникативных навыках и эмпатии у детей, и эмпатии;</a:t>
            </a:r>
          </a:p>
          <a:p>
            <a:r>
              <a:rPr lang="ru-RU" sz="2000" smtClean="0"/>
              <a:t>Психосоматические расстройства;</a:t>
            </a:r>
          </a:p>
          <a:p>
            <a:r>
              <a:rPr lang="ru-RU" sz="2000" smtClean="0"/>
              <a:t>Психокоррекция и психопрофилактика конфликтности, замкнутости, тревожности;</a:t>
            </a:r>
          </a:p>
          <a:p>
            <a:r>
              <a:rPr lang="ru-RU" sz="2000" smtClean="0"/>
              <a:t>Невротические и эмоциональные расстройства;</a:t>
            </a:r>
          </a:p>
          <a:p>
            <a:r>
              <a:rPr lang="ru-RU" sz="2000" smtClean="0"/>
              <a:t>Кризисные состояния;</a:t>
            </a:r>
          </a:p>
          <a:p>
            <a:r>
              <a:rPr lang="ru-RU" sz="2000" smtClean="0"/>
              <a:t>Оптимизация психического развития в детском возрасте.</a:t>
            </a:r>
          </a:p>
          <a:p>
            <a:endParaRPr lang="ru-RU" smtClean="0"/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accent2"/>
                </a:solidFill>
              </a:rPr>
              <a:t>Спектр проблем, при решении которых можно использовать техники арт-терапии.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Внутири- и межличностные конфликты,</a:t>
            </a:r>
          </a:p>
          <a:p>
            <a:pPr eaLnBrk="1" hangingPunct="1"/>
            <a:r>
              <a:rPr lang="ru-RU" sz="2000" smtClean="0"/>
              <a:t>Кризисные состояния,</a:t>
            </a:r>
          </a:p>
          <a:p>
            <a:pPr eaLnBrk="1" hangingPunct="1"/>
            <a:r>
              <a:rPr lang="ru-RU" sz="2000" smtClean="0"/>
              <a:t>Экзистенциальные и возрастные кризисы,</a:t>
            </a:r>
          </a:p>
          <a:p>
            <a:pPr eaLnBrk="1" hangingPunct="1"/>
            <a:r>
              <a:rPr lang="ru-RU" sz="2000" smtClean="0"/>
              <a:t>Травмы,</a:t>
            </a:r>
          </a:p>
          <a:p>
            <a:pPr eaLnBrk="1" hangingPunct="1"/>
            <a:r>
              <a:rPr lang="ru-RU" sz="2000" smtClean="0"/>
              <a:t>Потери,</a:t>
            </a:r>
          </a:p>
          <a:p>
            <a:pPr eaLnBrk="1" hangingPunct="1"/>
            <a:r>
              <a:rPr lang="ru-RU" sz="2000" smtClean="0"/>
              <a:t>Постстрессовые расстройства,</a:t>
            </a:r>
          </a:p>
          <a:p>
            <a:pPr eaLnBrk="1" hangingPunct="1"/>
            <a:r>
              <a:rPr lang="ru-RU" sz="2000" smtClean="0"/>
              <a:t>Невротические расстройства,</a:t>
            </a:r>
          </a:p>
          <a:p>
            <a:pPr eaLnBrk="1" hangingPunct="1"/>
            <a:r>
              <a:rPr lang="ru-RU" sz="2000" smtClean="0"/>
              <a:t>Развитие креативности,</a:t>
            </a:r>
          </a:p>
          <a:p>
            <a:pPr eaLnBrk="1" hangingPunct="1"/>
            <a:r>
              <a:rPr lang="ru-RU" sz="2000" smtClean="0"/>
              <a:t>Развитие целостности личности,</a:t>
            </a:r>
          </a:p>
          <a:p>
            <a:pPr eaLnBrk="1" hangingPunct="1"/>
            <a:r>
              <a:rPr lang="ru-RU" sz="2000" smtClean="0"/>
              <a:t>Обнаружение личностных смыслов через творчество,</a:t>
            </a:r>
          </a:p>
          <a:p>
            <a:pPr eaLnBrk="1" hangingPunct="1"/>
            <a:r>
              <a:rPr lang="ru-RU" sz="2000" smtClean="0"/>
              <a:t>Физическое здоровье,</a:t>
            </a:r>
          </a:p>
          <a:p>
            <a:pPr eaLnBrk="1" hangingPunct="1"/>
            <a:r>
              <a:rPr lang="ru-RU" sz="2000" smtClean="0"/>
              <a:t>Многое другое.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folHlink"/>
                </a:solidFill>
              </a:rPr>
              <a:t>Виды арт-терапии: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077200" cy="5059363"/>
          </a:xfrm>
        </p:spPr>
        <p:txBody>
          <a:bodyPr/>
          <a:lstStyle/>
          <a:p>
            <a:pPr eaLnBrk="1" hangingPunct="1"/>
            <a:r>
              <a:rPr lang="ru-RU" sz="1800" smtClean="0"/>
              <a:t>Анимационная терапия</a:t>
            </a:r>
          </a:p>
          <a:p>
            <a:pPr eaLnBrk="1" hangingPunct="1"/>
            <a:r>
              <a:rPr lang="ru-RU" sz="1800" smtClean="0"/>
              <a:t>Артсинтезтерапия</a:t>
            </a:r>
          </a:p>
          <a:p>
            <a:pPr eaLnBrk="1" hangingPunct="1"/>
            <a:r>
              <a:rPr lang="ru-RU" sz="1800" smtClean="0"/>
              <a:t>Библиотерапия</a:t>
            </a:r>
          </a:p>
          <a:p>
            <a:pPr eaLnBrk="1" hangingPunct="1"/>
            <a:r>
              <a:rPr lang="ru-RU" sz="1800" smtClean="0"/>
              <a:t>Видеотерапия</a:t>
            </a:r>
          </a:p>
          <a:p>
            <a:pPr eaLnBrk="1" hangingPunct="1"/>
            <a:r>
              <a:rPr lang="ru-RU" sz="1800" smtClean="0"/>
              <a:t>Драматерапия</a:t>
            </a:r>
          </a:p>
          <a:p>
            <a:pPr eaLnBrk="1" hangingPunct="1"/>
            <a:r>
              <a:rPr lang="ru-RU" sz="1800" smtClean="0"/>
              <a:t>Игротерапия</a:t>
            </a:r>
          </a:p>
          <a:p>
            <a:pPr eaLnBrk="1" hangingPunct="1"/>
            <a:r>
              <a:rPr lang="ru-RU" sz="1800" smtClean="0"/>
              <a:t>Изотерапия</a:t>
            </a:r>
          </a:p>
          <a:p>
            <a:pPr eaLnBrk="1" hangingPunct="1"/>
            <a:r>
              <a:rPr lang="ru-RU" sz="1800" smtClean="0"/>
              <a:t>Маскотерапия</a:t>
            </a:r>
          </a:p>
          <a:p>
            <a:pPr eaLnBrk="1" hangingPunct="1"/>
            <a:r>
              <a:rPr lang="ru-RU" sz="1800" smtClean="0"/>
              <a:t>Музыкотерапия</a:t>
            </a:r>
          </a:p>
          <a:p>
            <a:pPr eaLnBrk="1" hangingPunct="1"/>
            <a:r>
              <a:rPr lang="ru-RU" sz="1800" smtClean="0"/>
              <a:t>Оригами</a:t>
            </a:r>
          </a:p>
          <a:p>
            <a:pPr eaLnBrk="1" hangingPunct="1"/>
            <a:r>
              <a:rPr lang="ru-RU" sz="1800" smtClean="0"/>
              <a:t>Песочная терапия</a:t>
            </a:r>
          </a:p>
          <a:p>
            <a:pPr eaLnBrk="1" hangingPunct="1"/>
            <a:r>
              <a:rPr lang="ru-RU" sz="1800" smtClean="0"/>
              <a:t>Работа с глиной</a:t>
            </a:r>
          </a:p>
          <a:p>
            <a:pPr eaLnBrk="1" hangingPunct="1"/>
            <a:r>
              <a:rPr lang="ru-RU" sz="1800" smtClean="0"/>
              <a:t>Сказкотерапия</a:t>
            </a:r>
          </a:p>
          <a:p>
            <a:pPr eaLnBrk="1" hangingPunct="1"/>
            <a:r>
              <a:rPr lang="ru-RU" sz="1800" smtClean="0"/>
              <a:t>Цветотерапия</a:t>
            </a:r>
          </a:p>
          <a:p>
            <a:pPr eaLnBrk="1" hangingPunct="1"/>
            <a:r>
              <a:rPr lang="ru-RU" sz="1800" smtClean="0"/>
              <a:t>Фототерапия</a:t>
            </a:r>
          </a:p>
          <a:p>
            <a:pPr eaLnBrk="1" hangingPunct="1"/>
            <a:r>
              <a:rPr lang="ru-RU" sz="1800" smtClean="0"/>
              <a:t>Тестопластика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accent2"/>
                </a:solidFill>
              </a:rPr>
              <a:t>Педагогическое направление и преимущества: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1400" b="1" u="sng" smtClean="0"/>
              <a:t>Педагогическое направление связано</a:t>
            </a:r>
            <a:r>
              <a:rPr lang="ru-RU" sz="1400" smtClean="0"/>
              <a:t> с укреплением психического здоровья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ребёнка и выполняет психогигиенические (профилактические) и коррекционные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функции.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                 Арт-терапевты работают чаще с детьми, имеющими определённые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эмоциональные и поведенческие нарушения, а так же проблемы в обучении.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 </a:t>
            </a:r>
            <a:r>
              <a:rPr lang="ru-RU" sz="1400" b="1" smtClean="0"/>
              <a:t>Преимуществом арт-терапии перед другими методиками является:</a:t>
            </a:r>
            <a:r>
              <a:rPr lang="ru-RU" sz="14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1.Использование образной, визуальной и пластической экспрессии, что позволяет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исследовать и гармонизировать те стороны внутреннего мира, которые не могут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быть раскрыты путём прямого проговаривания.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2.Методы арт-терапии связывают интеллект человека и его чувства, потребность в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рефлексии и жажду действия, то есть как телесный, так и духовный аспекты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личности человека.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3.Арт-терапия имеет широкие возможности при работе с детьми-дошкольниками, у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которых присутствуют различные эмоциональные проблемы, трудности в общении,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негативные поведенческие реакции.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4.Арт-терапия является средством свободного самовыражения, предполагает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атмосферу доверия, терпимости и внимания к внутреннему миру, вызывает положительные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эмоции, помогает преодолеть апатию и безынициативность, сформировать более активную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жизненную позицию.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5.Арт-терапияспособствует мобилизации творческого потенциала человека, его внутренних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1400" smtClean="0"/>
              <a:t>механизмов саморегуляции и исцеления.</a:t>
            </a:r>
          </a:p>
        </p:txBody>
      </p:sp>
    </p:spTree>
  </p:cSld>
  <p:clrMapOvr>
    <a:masterClrMapping/>
  </p:clrMapOvr>
  <p:transition spd="med" advClick="0" advTm="4000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1575</Words>
  <Application>Microsoft Office PowerPoint</Application>
  <PresentationFormat>Экран (4:3)</PresentationFormat>
  <Paragraphs>182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Оформление по умолчанию</vt:lpstr>
      <vt:lpstr>Педагогический проект «Арт-терапия в работе с детьми дошкольного возраста»</vt:lpstr>
      <vt:lpstr>Целеполагание:</vt:lpstr>
      <vt:lpstr>Цель и задачи проекта:</vt:lpstr>
      <vt:lpstr>Предполагаемые результаты:</vt:lpstr>
      <vt:lpstr>Понятие, область и применение арт-терапии.</vt:lpstr>
      <vt:lpstr>Показания для применения арт - терапевтических методов:</vt:lpstr>
      <vt:lpstr>Спектр проблем, при решении которых можно использовать техники арт-терапии.</vt:lpstr>
      <vt:lpstr>Виды арт-терапии:</vt:lpstr>
      <vt:lpstr>Педагогическое направление и преимущества:</vt:lpstr>
      <vt:lpstr>Арт-терапевтические занятия позволяют решать следующие важные задачи:</vt:lpstr>
      <vt:lpstr>Анализ современных исследований по терапии искусством позволяет усматривать доказательства полезности этого метода для лечебных целей в том, что он:</vt:lpstr>
      <vt:lpstr>Упражнения с элементами арт-терапии способствуют:</vt:lpstr>
      <vt:lpstr>Условия, соблюдение которых делает арт-терапию более успешной и полезной:</vt:lpstr>
      <vt:lpstr>При реализации проекта:</vt:lpstr>
      <vt:lpstr>Фотоматериал по проекту:</vt:lpstr>
      <vt:lpstr>Слайд 16</vt:lpstr>
      <vt:lpstr>Слайд 17</vt:lpstr>
      <vt:lpstr>Поздравительная открытка к «Дню Святого Валентина»</vt:lpstr>
      <vt:lpstr>Лексическая тема:»Одежда» - пластилинография</vt:lpstr>
      <vt:lpstr>Используемая литература: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биология</dc:subject>
  <dc:creator>Стрелкова Н.</dc:creator>
  <cp:lastModifiedBy>Admin</cp:lastModifiedBy>
  <cp:revision>23</cp:revision>
  <cp:lastPrinted>1601-01-01T00:00:00Z</cp:lastPrinted>
  <dcterms:created xsi:type="dcterms:W3CDTF">1601-01-01T00:00:00Z</dcterms:created>
  <dcterms:modified xsi:type="dcterms:W3CDTF">2016-06-02T15:36:43Z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